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99" r:id="rId3"/>
    <p:sldId id="425" r:id="rId4"/>
    <p:sldId id="326" r:id="rId5"/>
    <p:sldId id="410" r:id="rId6"/>
    <p:sldId id="319" r:id="rId7"/>
    <p:sldId id="306" r:id="rId8"/>
    <p:sldId id="307" r:id="rId9"/>
    <p:sldId id="420" r:id="rId10"/>
    <p:sldId id="310" r:id="rId11"/>
    <p:sldId id="312" r:id="rId12"/>
    <p:sldId id="309" r:id="rId13"/>
    <p:sldId id="311" r:id="rId14"/>
    <p:sldId id="413" r:id="rId15"/>
    <p:sldId id="411" r:id="rId16"/>
    <p:sldId id="419" r:id="rId17"/>
    <p:sldId id="313" r:id="rId18"/>
    <p:sldId id="422" r:id="rId19"/>
    <p:sldId id="423" r:id="rId20"/>
    <p:sldId id="286" r:id="rId21"/>
    <p:sldId id="305" r:id="rId22"/>
    <p:sldId id="295" r:id="rId23"/>
    <p:sldId id="291" r:id="rId24"/>
    <p:sldId id="415" r:id="rId25"/>
    <p:sldId id="285" r:id="rId26"/>
    <p:sldId id="421" r:id="rId27"/>
    <p:sldId id="424" r:id="rId28"/>
    <p:sldId id="407" r:id="rId29"/>
    <p:sldId id="408" r:id="rId30"/>
    <p:sldId id="300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B5D"/>
    <a:srgbClr val="FF7C80"/>
    <a:srgbClr val="FF9999"/>
    <a:srgbClr val="5A5A5A"/>
    <a:srgbClr val="E7E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6314" autoAdjust="0"/>
  </p:normalViewPr>
  <p:slideViewPr>
    <p:cSldViewPr snapToGrid="0" showGuides="1">
      <p:cViewPr varScale="1">
        <p:scale>
          <a:sx n="74" d="100"/>
          <a:sy n="74" d="100"/>
        </p:scale>
        <p:origin x="54" y="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DEDC1-DA1A-4869-AEC1-A67E5C58822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226918C-894B-4A9F-9AF0-38A07C732F6A}">
      <dgm:prSet phldrT="[文字]" custT="1"/>
      <dgm:spPr/>
      <dgm:t>
        <a:bodyPr/>
        <a:lstStyle/>
        <a:p>
          <a:pPr algn="l"/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參與社區服務，設計活動</a:t>
          </a:r>
          <a:r>
            <a:rPr lang="en-US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logo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6A1FEC51-0AAF-4454-B72C-3ABFDA4934D5}" type="parTrans" cxnId="{658B993E-7D22-4522-B9FE-BA9641857E4D}">
      <dgm:prSet/>
      <dgm:spPr/>
      <dgm:t>
        <a:bodyPr/>
        <a:lstStyle/>
        <a:p>
          <a:endParaRPr lang="zh-TW" altLang="en-US" sz="1400" b="1"/>
        </a:p>
      </dgm:t>
    </dgm:pt>
    <dgm:pt modelId="{E42959E7-26CF-4584-B417-EA0AA175B340}" type="sibTrans" cxnId="{658B993E-7D22-4522-B9FE-BA9641857E4D}">
      <dgm:prSet/>
      <dgm:spPr/>
      <dgm:t>
        <a:bodyPr/>
        <a:lstStyle/>
        <a:p>
          <a:endParaRPr lang="zh-TW" altLang="en-US" sz="1400" b="1"/>
        </a:p>
      </dgm:t>
    </dgm:pt>
    <dgm:pt modelId="{DB1D5633-8C9E-464A-803A-2CF89DCDDF0C}">
      <dgm:prSet phldrT="[文字]" custT="1"/>
      <dgm:spPr/>
      <dgm:t>
        <a:bodyPr/>
        <a:lstStyle/>
        <a:p>
          <a:pPr algn="l"/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與區公所合作，學生們在老舊牆面上繪畫裝飾</a:t>
          </a:r>
        </a:p>
      </dgm:t>
    </dgm:pt>
    <dgm:pt modelId="{71C9E6DF-7100-4603-BE2D-C429746FEBA8}" type="sibTrans" cxnId="{0C603CB7-C6BC-4C8E-9C9D-05A48973615F}">
      <dgm:prSet/>
      <dgm:spPr/>
      <dgm:t>
        <a:bodyPr/>
        <a:lstStyle/>
        <a:p>
          <a:endParaRPr lang="zh-TW" altLang="en-US" sz="1400" b="1"/>
        </a:p>
      </dgm:t>
    </dgm:pt>
    <dgm:pt modelId="{2E5596B6-45B9-4BB9-9A69-7EA7439537D9}" type="parTrans" cxnId="{0C603CB7-C6BC-4C8E-9C9D-05A48973615F}">
      <dgm:prSet/>
      <dgm:spPr/>
      <dgm:t>
        <a:bodyPr/>
        <a:lstStyle/>
        <a:p>
          <a:endParaRPr lang="zh-TW" altLang="en-US" sz="1400" b="1"/>
        </a:p>
      </dgm:t>
    </dgm:pt>
    <dgm:pt modelId="{39A43FC5-52E5-4719-89D5-C95CD35B79A3}">
      <dgm:prSet phldrT="[文字]" custT="1"/>
      <dgm:spPr/>
      <dgm:t>
        <a:bodyPr/>
        <a:lstStyle/>
        <a:p>
          <a:pPr algn="l"/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發展太陽能相關技術課程</a:t>
          </a:r>
        </a:p>
      </dgm:t>
    </dgm:pt>
    <dgm:pt modelId="{378865C9-777C-483B-8CA1-8CE6C5A16FB3}" type="parTrans" cxnId="{0115B65A-6A4E-4724-8E1F-B7CA2F57C5EC}">
      <dgm:prSet/>
      <dgm:spPr/>
      <dgm:t>
        <a:bodyPr/>
        <a:lstStyle/>
        <a:p>
          <a:endParaRPr lang="zh-TW" altLang="en-US" sz="1400" b="1"/>
        </a:p>
      </dgm:t>
    </dgm:pt>
    <dgm:pt modelId="{19627A63-71CF-4BD8-BDB6-2A3D8611C617}" type="sibTrans" cxnId="{0115B65A-6A4E-4724-8E1F-B7CA2F57C5EC}">
      <dgm:prSet/>
      <dgm:spPr/>
      <dgm:t>
        <a:bodyPr/>
        <a:lstStyle/>
        <a:p>
          <a:endParaRPr lang="zh-TW" altLang="en-US" sz="1400" b="1"/>
        </a:p>
      </dgm:t>
    </dgm:pt>
    <dgm:pt modelId="{321F9F56-1544-45B5-A183-E3FE14C75FFC}" type="pres">
      <dgm:prSet presAssocID="{B1ADEDC1-DA1A-4869-AEC1-A67E5C58822C}" presName="Name0" presStyleCnt="0">
        <dgm:presLayoutVars>
          <dgm:dir/>
          <dgm:animLvl val="lvl"/>
          <dgm:resizeHandles val="exact"/>
        </dgm:presLayoutVars>
      </dgm:prSet>
      <dgm:spPr/>
    </dgm:pt>
    <dgm:pt modelId="{7340947A-C5D8-4203-BB13-A57FC562CA56}" type="pres">
      <dgm:prSet presAssocID="{C226918C-894B-4A9F-9AF0-38A07C732F6A}" presName="composite" presStyleCnt="0"/>
      <dgm:spPr/>
    </dgm:pt>
    <dgm:pt modelId="{8E49FE57-398B-4D31-BD04-878ABCAD753D}" type="pres">
      <dgm:prSet presAssocID="{C226918C-894B-4A9F-9AF0-38A07C732F6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AB4FEFA-E120-4CFB-ABD0-385F1F3FFEA1}" type="pres">
      <dgm:prSet presAssocID="{C226918C-894B-4A9F-9AF0-38A07C732F6A}" presName="desTx" presStyleLbl="alignAccFollowNode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344DF8-5AE9-4167-BD6E-E2685C5FE83A}" type="pres">
      <dgm:prSet presAssocID="{E42959E7-26CF-4584-B417-EA0AA175B340}" presName="space" presStyleCnt="0"/>
      <dgm:spPr/>
    </dgm:pt>
    <dgm:pt modelId="{37D928E4-C9C5-43BC-942B-D71C531E64D3}" type="pres">
      <dgm:prSet presAssocID="{DB1D5633-8C9E-464A-803A-2CF89DCDDF0C}" presName="composite" presStyleCnt="0"/>
      <dgm:spPr/>
    </dgm:pt>
    <dgm:pt modelId="{BCECB622-E190-4455-B665-79E8F1F57B4E}" type="pres">
      <dgm:prSet presAssocID="{DB1D5633-8C9E-464A-803A-2CF89DCDDF0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D281E99-3066-4B88-A27D-58E88CB763BE}" type="pres">
      <dgm:prSet presAssocID="{DB1D5633-8C9E-464A-803A-2CF89DCDDF0C}" presName="desTx" presStyleLbl="alignAccFollowNode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EB04A94-CFC3-47D8-AAD1-55C5180F035D}" type="pres">
      <dgm:prSet presAssocID="{71C9E6DF-7100-4603-BE2D-C429746FEBA8}" presName="space" presStyleCnt="0"/>
      <dgm:spPr/>
    </dgm:pt>
    <dgm:pt modelId="{3BC5BBDA-CBAE-4B86-ABAD-28A3CABEED69}" type="pres">
      <dgm:prSet presAssocID="{39A43FC5-52E5-4719-89D5-C95CD35B79A3}" presName="composite" presStyleCnt="0"/>
      <dgm:spPr/>
    </dgm:pt>
    <dgm:pt modelId="{7FB3A8D1-77C7-4057-81B4-3815DBF5B4E5}" type="pres">
      <dgm:prSet presAssocID="{39A43FC5-52E5-4719-89D5-C95CD35B79A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7142813-A9A7-45F5-8435-EEDFC1E0D5A4}" type="pres">
      <dgm:prSet presAssocID="{39A43FC5-52E5-4719-89D5-C95CD35B79A3}" presName="desTx" presStyleLbl="alignAccFollowNode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1333522-88A2-4597-B372-E76E569A9A11}" type="presOf" srcId="{B1ADEDC1-DA1A-4869-AEC1-A67E5C58822C}" destId="{321F9F56-1544-45B5-A183-E3FE14C75FFC}" srcOrd="0" destOrd="0" presId="urn:microsoft.com/office/officeart/2005/8/layout/hList1"/>
    <dgm:cxn modelId="{658B993E-7D22-4522-B9FE-BA9641857E4D}" srcId="{B1ADEDC1-DA1A-4869-AEC1-A67E5C58822C}" destId="{C226918C-894B-4A9F-9AF0-38A07C732F6A}" srcOrd="0" destOrd="0" parTransId="{6A1FEC51-0AAF-4454-B72C-3ABFDA4934D5}" sibTransId="{E42959E7-26CF-4584-B417-EA0AA175B340}"/>
    <dgm:cxn modelId="{D067A742-EF72-406F-83F0-FCA56D37F87E}" type="presOf" srcId="{C226918C-894B-4A9F-9AF0-38A07C732F6A}" destId="{8E49FE57-398B-4D31-BD04-878ABCAD753D}" srcOrd="0" destOrd="0" presId="urn:microsoft.com/office/officeart/2005/8/layout/hList1"/>
    <dgm:cxn modelId="{0115B65A-6A4E-4724-8E1F-B7CA2F57C5EC}" srcId="{B1ADEDC1-DA1A-4869-AEC1-A67E5C58822C}" destId="{39A43FC5-52E5-4719-89D5-C95CD35B79A3}" srcOrd="2" destOrd="0" parTransId="{378865C9-777C-483B-8CA1-8CE6C5A16FB3}" sibTransId="{19627A63-71CF-4BD8-BDB6-2A3D8611C617}"/>
    <dgm:cxn modelId="{0C603CB7-C6BC-4C8E-9C9D-05A48973615F}" srcId="{B1ADEDC1-DA1A-4869-AEC1-A67E5C58822C}" destId="{DB1D5633-8C9E-464A-803A-2CF89DCDDF0C}" srcOrd="1" destOrd="0" parTransId="{2E5596B6-45B9-4BB9-9A69-7EA7439537D9}" sibTransId="{71C9E6DF-7100-4603-BE2D-C429746FEBA8}"/>
    <dgm:cxn modelId="{D6AF03DF-82A8-458F-AA30-2CDE1713B2A8}" type="presOf" srcId="{DB1D5633-8C9E-464A-803A-2CF89DCDDF0C}" destId="{BCECB622-E190-4455-B665-79E8F1F57B4E}" srcOrd="0" destOrd="0" presId="urn:microsoft.com/office/officeart/2005/8/layout/hList1"/>
    <dgm:cxn modelId="{7B60D3FD-AF37-4078-ADFF-67AC487B7ED6}" type="presOf" srcId="{39A43FC5-52E5-4719-89D5-C95CD35B79A3}" destId="{7FB3A8D1-77C7-4057-81B4-3815DBF5B4E5}" srcOrd="0" destOrd="0" presId="urn:microsoft.com/office/officeart/2005/8/layout/hList1"/>
    <dgm:cxn modelId="{C2FACC59-6CA4-492D-BE0A-8CFF7B57F8ED}" type="presParOf" srcId="{321F9F56-1544-45B5-A183-E3FE14C75FFC}" destId="{7340947A-C5D8-4203-BB13-A57FC562CA56}" srcOrd="0" destOrd="0" presId="urn:microsoft.com/office/officeart/2005/8/layout/hList1"/>
    <dgm:cxn modelId="{074E79FD-3E0B-4BF9-93B0-9D14AA9B9383}" type="presParOf" srcId="{7340947A-C5D8-4203-BB13-A57FC562CA56}" destId="{8E49FE57-398B-4D31-BD04-878ABCAD753D}" srcOrd="0" destOrd="0" presId="urn:microsoft.com/office/officeart/2005/8/layout/hList1"/>
    <dgm:cxn modelId="{3C335719-8245-45FE-99CE-0C9FD03F9D36}" type="presParOf" srcId="{7340947A-C5D8-4203-BB13-A57FC562CA56}" destId="{5AB4FEFA-E120-4CFB-ABD0-385F1F3FFEA1}" srcOrd="1" destOrd="0" presId="urn:microsoft.com/office/officeart/2005/8/layout/hList1"/>
    <dgm:cxn modelId="{EDFCFB70-765D-426F-8400-CF3E99F82504}" type="presParOf" srcId="{321F9F56-1544-45B5-A183-E3FE14C75FFC}" destId="{59344DF8-5AE9-4167-BD6E-E2685C5FE83A}" srcOrd="1" destOrd="0" presId="urn:microsoft.com/office/officeart/2005/8/layout/hList1"/>
    <dgm:cxn modelId="{7CA26855-BBF8-4285-BD9D-1FEBF795C775}" type="presParOf" srcId="{321F9F56-1544-45B5-A183-E3FE14C75FFC}" destId="{37D928E4-C9C5-43BC-942B-D71C531E64D3}" srcOrd="2" destOrd="0" presId="urn:microsoft.com/office/officeart/2005/8/layout/hList1"/>
    <dgm:cxn modelId="{30C3610B-EBE0-4C53-BF05-7A8921857CE1}" type="presParOf" srcId="{37D928E4-C9C5-43BC-942B-D71C531E64D3}" destId="{BCECB622-E190-4455-B665-79E8F1F57B4E}" srcOrd="0" destOrd="0" presId="urn:microsoft.com/office/officeart/2005/8/layout/hList1"/>
    <dgm:cxn modelId="{9F23A82C-D0E1-47D3-A9AF-2BD900718D63}" type="presParOf" srcId="{37D928E4-C9C5-43BC-942B-D71C531E64D3}" destId="{5D281E99-3066-4B88-A27D-58E88CB763BE}" srcOrd="1" destOrd="0" presId="urn:microsoft.com/office/officeart/2005/8/layout/hList1"/>
    <dgm:cxn modelId="{C4E3FAFD-6660-4880-8D0C-ABA2097DD9AC}" type="presParOf" srcId="{321F9F56-1544-45B5-A183-E3FE14C75FFC}" destId="{4EB04A94-CFC3-47D8-AAD1-55C5180F035D}" srcOrd="3" destOrd="0" presId="urn:microsoft.com/office/officeart/2005/8/layout/hList1"/>
    <dgm:cxn modelId="{DD9785C6-3643-4AAA-A9C4-2E89303BAADC}" type="presParOf" srcId="{321F9F56-1544-45B5-A183-E3FE14C75FFC}" destId="{3BC5BBDA-CBAE-4B86-ABAD-28A3CABEED69}" srcOrd="4" destOrd="0" presId="urn:microsoft.com/office/officeart/2005/8/layout/hList1"/>
    <dgm:cxn modelId="{2B6A8061-F5D5-4F62-97DF-8F51288241FE}" type="presParOf" srcId="{3BC5BBDA-CBAE-4B86-ABAD-28A3CABEED69}" destId="{7FB3A8D1-77C7-4057-81B4-3815DBF5B4E5}" srcOrd="0" destOrd="0" presId="urn:microsoft.com/office/officeart/2005/8/layout/hList1"/>
    <dgm:cxn modelId="{7744463B-3244-47C7-89C0-C27D7EBBFFC5}" type="presParOf" srcId="{3BC5BBDA-CBAE-4B86-ABAD-28A3CABEED69}" destId="{77142813-A9A7-45F5-8435-EEDFC1E0D5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ADEDC1-DA1A-4869-AEC1-A67E5C58822C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C226918C-894B-4A9F-9AF0-38A07C732F6A}">
      <dgm:prSet phldrT="[文字]" custT="1"/>
      <dgm:spPr/>
      <dgm:t>
        <a:bodyPr/>
        <a:lstStyle/>
        <a:p>
          <a:pPr algn="l"/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提升學生技術，證照取得率高</a:t>
          </a:r>
        </a:p>
      </dgm:t>
    </dgm:pt>
    <dgm:pt modelId="{6A1FEC51-0AAF-4454-B72C-3ABFDA4934D5}" type="parTrans" cxnId="{658B993E-7D22-4522-B9FE-BA9641857E4D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42959E7-26CF-4584-B417-EA0AA175B340}" type="sibTrans" cxnId="{658B993E-7D22-4522-B9FE-BA9641857E4D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C3FFA47-A2D6-455F-BB72-5BDACF2F4EF8}">
      <dgm:prSet phldrT="[文字]" custT="1"/>
      <dgm:spPr/>
      <dgm:t>
        <a:bodyPr/>
        <a:lstStyle/>
        <a:p>
          <a:pPr algn="l"/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發展特色課程，製作防蚊膏</a:t>
          </a:r>
        </a:p>
      </dgm:t>
    </dgm:pt>
    <dgm:pt modelId="{5A84FD00-7B7D-424C-A9DC-A1882BECDF0C}" type="parTrans" cxnId="{BF01A9D9-014C-416F-A65E-BE92D8F7CE48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7087D1A1-B284-4911-8925-8105571204CE}" type="sibTrans" cxnId="{BF01A9D9-014C-416F-A65E-BE92D8F7CE48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7104105-C744-4F05-A722-A6FF4330F34E}">
      <dgm:prSet custT="1"/>
      <dgm:spPr/>
      <dgm:t>
        <a:bodyPr/>
        <a:lstStyle/>
        <a:p>
          <a:pPr algn="l"/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結合在地食材，烘焙創意咖啡豆</a:t>
          </a:r>
        </a:p>
      </dgm:t>
    </dgm:pt>
    <dgm:pt modelId="{E0573B60-E80D-4458-96CD-E4FACF2A019F}" type="parTrans" cxnId="{42FAF70A-7538-42A0-B503-F220AA7F4B93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1AE3A634-6F86-4990-BCA1-C5F407714ECD}" type="sibTrans" cxnId="{42FAF70A-7538-42A0-B503-F220AA7F4B93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B1D5633-8C9E-464A-803A-2CF89DCDDF0C}">
      <dgm:prSet phldrT="[文字]" custT="1"/>
      <dgm:spPr/>
      <dgm:t>
        <a:bodyPr/>
        <a:lstStyle/>
        <a:p>
          <a:pPr algn="l"/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參與</a:t>
          </a:r>
          <a:r>
            <a:rPr lang="en-US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107</a:t>
          </a:r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年度鄉野特色景觀廊道營造玉井龜守護神</a:t>
          </a:r>
        </a:p>
      </dgm:t>
    </dgm:pt>
    <dgm:pt modelId="{71C9E6DF-7100-4603-BE2D-C429746FEBA8}" type="sibTrans" cxnId="{0C603CB7-C6BC-4C8E-9C9D-05A48973615F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E5596B6-45B9-4BB9-9A69-7EA7439537D9}" type="parTrans" cxnId="{0C603CB7-C6BC-4C8E-9C9D-05A48973615F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321F9F56-1544-45B5-A183-E3FE14C75FFC}" type="pres">
      <dgm:prSet presAssocID="{B1ADEDC1-DA1A-4869-AEC1-A67E5C58822C}" presName="Name0" presStyleCnt="0">
        <dgm:presLayoutVars>
          <dgm:dir/>
          <dgm:animLvl val="lvl"/>
          <dgm:resizeHandles val="exact"/>
        </dgm:presLayoutVars>
      </dgm:prSet>
      <dgm:spPr/>
    </dgm:pt>
    <dgm:pt modelId="{7340947A-C5D8-4203-BB13-A57FC562CA56}" type="pres">
      <dgm:prSet presAssocID="{C226918C-894B-4A9F-9AF0-38A07C732F6A}" presName="composite" presStyleCnt="0"/>
      <dgm:spPr/>
    </dgm:pt>
    <dgm:pt modelId="{8E49FE57-398B-4D31-BD04-878ABCAD753D}" type="pres">
      <dgm:prSet presAssocID="{C226918C-894B-4A9F-9AF0-38A07C732F6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AB4FEFA-E120-4CFB-ABD0-385F1F3FFEA1}" type="pres">
      <dgm:prSet presAssocID="{C226918C-894B-4A9F-9AF0-38A07C732F6A}" presName="desTx" presStyleLbl="alignAccFollowNode1" presStyleIdx="0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344DF8-5AE9-4167-BD6E-E2685C5FE83A}" type="pres">
      <dgm:prSet presAssocID="{E42959E7-26CF-4584-B417-EA0AA175B340}" presName="space" presStyleCnt="0"/>
      <dgm:spPr/>
    </dgm:pt>
    <dgm:pt modelId="{37D928E4-C9C5-43BC-942B-D71C531E64D3}" type="pres">
      <dgm:prSet presAssocID="{DB1D5633-8C9E-464A-803A-2CF89DCDDF0C}" presName="composite" presStyleCnt="0"/>
      <dgm:spPr/>
    </dgm:pt>
    <dgm:pt modelId="{BCECB622-E190-4455-B665-79E8F1F57B4E}" type="pres">
      <dgm:prSet presAssocID="{DB1D5633-8C9E-464A-803A-2CF89DCDDF0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D281E99-3066-4B88-A27D-58E88CB763BE}" type="pres">
      <dgm:prSet presAssocID="{DB1D5633-8C9E-464A-803A-2CF89DCDDF0C}" presName="desTx" presStyleLbl="alignAccFollowNode1" presStyleIdx="1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EB04A94-CFC3-47D8-AAD1-55C5180F035D}" type="pres">
      <dgm:prSet presAssocID="{71C9E6DF-7100-4603-BE2D-C429746FEBA8}" presName="space" presStyleCnt="0"/>
      <dgm:spPr/>
    </dgm:pt>
    <dgm:pt modelId="{5B2DA510-891D-495A-9A08-B7D65ACDC95C}" type="pres">
      <dgm:prSet presAssocID="{E7104105-C744-4F05-A722-A6FF4330F34E}" presName="composite" presStyleCnt="0"/>
      <dgm:spPr/>
    </dgm:pt>
    <dgm:pt modelId="{ED374E28-DF1C-4B2D-9EDD-80F295B1EDBB}" type="pres">
      <dgm:prSet presAssocID="{E7104105-C744-4F05-A722-A6FF4330F34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BA5C349-0423-4C4C-9C22-28143A2FDA30}" type="pres">
      <dgm:prSet presAssocID="{E7104105-C744-4F05-A722-A6FF4330F34E}" presName="desTx" presStyleLbl="alignAccFollowNode1" presStyleIdx="2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BB4F2A6-1530-4F81-9DE3-A64EBE0D9762}" type="pres">
      <dgm:prSet presAssocID="{1AE3A634-6F86-4990-BCA1-C5F407714ECD}" presName="space" presStyleCnt="0"/>
      <dgm:spPr/>
    </dgm:pt>
    <dgm:pt modelId="{40086CBE-11A4-4361-B9A6-38BAF1BE8F1B}" type="pres">
      <dgm:prSet presAssocID="{AC3FFA47-A2D6-455F-BB72-5BDACF2F4EF8}" presName="composite" presStyleCnt="0"/>
      <dgm:spPr/>
    </dgm:pt>
    <dgm:pt modelId="{49407E2B-68FB-4E5F-93B9-05CF8908B73F}" type="pres">
      <dgm:prSet presAssocID="{AC3FFA47-A2D6-455F-BB72-5BDACF2F4EF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B2DC80F-36FF-459F-BBAE-FBC915772857}" type="pres">
      <dgm:prSet presAssocID="{AC3FFA47-A2D6-455F-BB72-5BDACF2F4EF8}" presName="desTx" presStyleLbl="alignAccFollowNode1" presStyleIdx="3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D7A27804-D471-40D4-A9E9-9005A567AA60}" type="presOf" srcId="{AC3FFA47-A2D6-455F-BB72-5BDACF2F4EF8}" destId="{49407E2B-68FB-4E5F-93B9-05CF8908B73F}" srcOrd="0" destOrd="0" presId="urn:microsoft.com/office/officeart/2005/8/layout/hList1"/>
    <dgm:cxn modelId="{42FAF70A-7538-42A0-B503-F220AA7F4B93}" srcId="{B1ADEDC1-DA1A-4869-AEC1-A67E5C58822C}" destId="{E7104105-C744-4F05-A722-A6FF4330F34E}" srcOrd="2" destOrd="0" parTransId="{E0573B60-E80D-4458-96CD-E4FACF2A019F}" sibTransId="{1AE3A634-6F86-4990-BCA1-C5F407714ECD}"/>
    <dgm:cxn modelId="{9D466328-6A15-4CA8-A1BE-F187D8C7B39F}" type="presOf" srcId="{E7104105-C744-4F05-A722-A6FF4330F34E}" destId="{ED374E28-DF1C-4B2D-9EDD-80F295B1EDBB}" srcOrd="0" destOrd="0" presId="urn:microsoft.com/office/officeart/2005/8/layout/hList1"/>
    <dgm:cxn modelId="{658B993E-7D22-4522-B9FE-BA9641857E4D}" srcId="{B1ADEDC1-DA1A-4869-AEC1-A67E5C58822C}" destId="{C226918C-894B-4A9F-9AF0-38A07C732F6A}" srcOrd="0" destOrd="0" parTransId="{6A1FEC51-0AAF-4454-B72C-3ABFDA4934D5}" sibTransId="{E42959E7-26CF-4584-B417-EA0AA175B340}"/>
    <dgm:cxn modelId="{D951F382-7726-45B5-9208-6B204812A788}" type="presOf" srcId="{DB1D5633-8C9E-464A-803A-2CF89DCDDF0C}" destId="{BCECB622-E190-4455-B665-79E8F1F57B4E}" srcOrd="0" destOrd="0" presId="urn:microsoft.com/office/officeart/2005/8/layout/hList1"/>
    <dgm:cxn modelId="{721C77A3-6D79-4AB9-AFF2-644A66DAABF7}" type="presOf" srcId="{B1ADEDC1-DA1A-4869-AEC1-A67E5C58822C}" destId="{321F9F56-1544-45B5-A183-E3FE14C75FFC}" srcOrd="0" destOrd="0" presId="urn:microsoft.com/office/officeart/2005/8/layout/hList1"/>
    <dgm:cxn modelId="{0C603CB7-C6BC-4C8E-9C9D-05A48973615F}" srcId="{B1ADEDC1-DA1A-4869-AEC1-A67E5C58822C}" destId="{DB1D5633-8C9E-464A-803A-2CF89DCDDF0C}" srcOrd="1" destOrd="0" parTransId="{2E5596B6-45B9-4BB9-9A69-7EA7439537D9}" sibTransId="{71C9E6DF-7100-4603-BE2D-C429746FEBA8}"/>
    <dgm:cxn modelId="{BF01A9D9-014C-416F-A65E-BE92D8F7CE48}" srcId="{B1ADEDC1-DA1A-4869-AEC1-A67E5C58822C}" destId="{AC3FFA47-A2D6-455F-BB72-5BDACF2F4EF8}" srcOrd="3" destOrd="0" parTransId="{5A84FD00-7B7D-424C-A9DC-A1882BECDF0C}" sibTransId="{7087D1A1-B284-4911-8925-8105571204CE}"/>
    <dgm:cxn modelId="{280A46F2-86B8-401E-9B08-C52430C2CFCF}" type="presOf" srcId="{C226918C-894B-4A9F-9AF0-38A07C732F6A}" destId="{8E49FE57-398B-4D31-BD04-878ABCAD753D}" srcOrd="0" destOrd="0" presId="urn:microsoft.com/office/officeart/2005/8/layout/hList1"/>
    <dgm:cxn modelId="{A9E8C483-9776-463A-99B3-2B43EA933C19}" type="presParOf" srcId="{321F9F56-1544-45B5-A183-E3FE14C75FFC}" destId="{7340947A-C5D8-4203-BB13-A57FC562CA56}" srcOrd="0" destOrd="0" presId="urn:microsoft.com/office/officeart/2005/8/layout/hList1"/>
    <dgm:cxn modelId="{E90CECB2-CBED-4F67-85E7-C9F1F2C507AB}" type="presParOf" srcId="{7340947A-C5D8-4203-BB13-A57FC562CA56}" destId="{8E49FE57-398B-4D31-BD04-878ABCAD753D}" srcOrd="0" destOrd="0" presId="urn:microsoft.com/office/officeart/2005/8/layout/hList1"/>
    <dgm:cxn modelId="{15BF635E-5F2B-43EF-A64E-CDEA1832B77E}" type="presParOf" srcId="{7340947A-C5D8-4203-BB13-A57FC562CA56}" destId="{5AB4FEFA-E120-4CFB-ABD0-385F1F3FFEA1}" srcOrd="1" destOrd="0" presId="urn:microsoft.com/office/officeart/2005/8/layout/hList1"/>
    <dgm:cxn modelId="{66EE502D-6398-45C9-AE4E-94B3D1631719}" type="presParOf" srcId="{321F9F56-1544-45B5-A183-E3FE14C75FFC}" destId="{59344DF8-5AE9-4167-BD6E-E2685C5FE83A}" srcOrd="1" destOrd="0" presId="urn:microsoft.com/office/officeart/2005/8/layout/hList1"/>
    <dgm:cxn modelId="{C7B9742C-B36E-414E-94C0-B4DF587EC04A}" type="presParOf" srcId="{321F9F56-1544-45B5-A183-E3FE14C75FFC}" destId="{37D928E4-C9C5-43BC-942B-D71C531E64D3}" srcOrd="2" destOrd="0" presId="urn:microsoft.com/office/officeart/2005/8/layout/hList1"/>
    <dgm:cxn modelId="{692CFF3C-3EAF-45EB-8E11-EFF6F25E2708}" type="presParOf" srcId="{37D928E4-C9C5-43BC-942B-D71C531E64D3}" destId="{BCECB622-E190-4455-B665-79E8F1F57B4E}" srcOrd="0" destOrd="0" presId="urn:microsoft.com/office/officeart/2005/8/layout/hList1"/>
    <dgm:cxn modelId="{C11AC436-4AA5-4268-9183-87B6FAA4C5B7}" type="presParOf" srcId="{37D928E4-C9C5-43BC-942B-D71C531E64D3}" destId="{5D281E99-3066-4B88-A27D-58E88CB763BE}" srcOrd="1" destOrd="0" presId="urn:microsoft.com/office/officeart/2005/8/layout/hList1"/>
    <dgm:cxn modelId="{107D8BB9-F5E5-41F3-B816-FCA03C635C12}" type="presParOf" srcId="{321F9F56-1544-45B5-A183-E3FE14C75FFC}" destId="{4EB04A94-CFC3-47D8-AAD1-55C5180F035D}" srcOrd="3" destOrd="0" presId="urn:microsoft.com/office/officeart/2005/8/layout/hList1"/>
    <dgm:cxn modelId="{90B80B96-C82D-42D1-A78E-26446EC30643}" type="presParOf" srcId="{321F9F56-1544-45B5-A183-E3FE14C75FFC}" destId="{5B2DA510-891D-495A-9A08-B7D65ACDC95C}" srcOrd="4" destOrd="0" presId="urn:microsoft.com/office/officeart/2005/8/layout/hList1"/>
    <dgm:cxn modelId="{1CA7D8EF-DF4C-40DA-A2ED-4FC1716F9AB6}" type="presParOf" srcId="{5B2DA510-891D-495A-9A08-B7D65ACDC95C}" destId="{ED374E28-DF1C-4B2D-9EDD-80F295B1EDBB}" srcOrd="0" destOrd="0" presId="urn:microsoft.com/office/officeart/2005/8/layout/hList1"/>
    <dgm:cxn modelId="{FC9C9359-8441-4218-BB5F-0EEF23D58A8E}" type="presParOf" srcId="{5B2DA510-891D-495A-9A08-B7D65ACDC95C}" destId="{6BA5C349-0423-4C4C-9C22-28143A2FDA30}" srcOrd="1" destOrd="0" presId="urn:microsoft.com/office/officeart/2005/8/layout/hList1"/>
    <dgm:cxn modelId="{FF930039-5F2E-482C-A81E-1D6123B696D0}" type="presParOf" srcId="{321F9F56-1544-45B5-A183-E3FE14C75FFC}" destId="{6BB4F2A6-1530-4F81-9DE3-A64EBE0D9762}" srcOrd="5" destOrd="0" presId="urn:microsoft.com/office/officeart/2005/8/layout/hList1"/>
    <dgm:cxn modelId="{43563E90-C8EA-4398-9006-5EA096132196}" type="presParOf" srcId="{321F9F56-1544-45B5-A183-E3FE14C75FFC}" destId="{40086CBE-11A4-4361-B9A6-38BAF1BE8F1B}" srcOrd="6" destOrd="0" presId="urn:microsoft.com/office/officeart/2005/8/layout/hList1"/>
    <dgm:cxn modelId="{A649BB26-654F-4BF8-B77A-96D036EB0EFE}" type="presParOf" srcId="{40086CBE-11A4-4361-B9A6-38BAF1BE8F1B}" destId="{49407E2B-68FB-4E5F-93B9-05CF8908B73F}" srcOrd="0" destOrd="0" presId="urn:microsoft.com/office/officeart/2005/8/layout/hList1"/>
    <dgm:cxn modelId="{EAC4356B-A6EB-4672-9F81-B9E50CFAB5A7}" type="presParOf" srcId="{40086CBE-11A4-4361-B9A6-38BAF1BE8F1B}" destId="{6B2DC80F-36FF-459F-BBAE-FBC91577285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9FE57-398B-4D31-BD04-878ABCAD753D}">
      <dsp:nvSpPr>
        <dsp:cNvPr id="0" name=""/>
        <dsp:cNvSpPr/>
      </dsp:nvSpPr>
      <dsp:spPr>
        <a:xfrm>
          <a:off x="2573" y="18520"/>
          <a:ext cx="2509124" cy="10036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參與社區服務，設計活動</a:t>
          </a:r>
          <a:r>
            <a:rPr lang="en-US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logo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>
        <a:off x="2573" y="18520"/>
        <a:ext cx="2509124" cy="1003649"/>
      </dsp:txXfrm>
    </dsp:sp>
    <dsp:sp modelId="{5AB4FEFA-E120-4CFB-ABD0-385F1F3FFEA1}">
      <dsp:nvSpPr>
        <dsp:cNvPr id="0" name=""/>
        <dsp:cNvSpPr/>
      </dsp:nvSpPr>
      <dsp:spPr>
        <a:xfrm>
          <a:off x="2573" y="1022169"/>
          <a:ext cx="2509124" cy="162504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CB622-E190-4455-B665-79E8F1F57B4E}">
      <dsp:nvSpPr>
        <dsp:cNvPr id="0" name=""/>
        <dsp:cNvSpPr/>
      </dsp:nvSpPr>
      <dsp:spPr>
        <a:xfrm>
          <a:off x="2862975" y="18520"/>
          <a:ext cx="2509124" cy="1003649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與區公所合作，學生們在老舊牆面上繪畫裝飾</a:t>
          </a:r>
        </a:p>
      </dsp:txBody>
      <dsp:txXfrm>
        <a:off x="2862975" y="18520"/>
        <a:ext cx="2509124" cy="1003649"/>
      </dsp:txXfrm>
    </dsp:sp>
    <dsp:sp modelId="{5D281E99-3066-4B88-A27D-58E88CB763BE}">
      <dsp:nvSpPr>
        <dsp:cNvPr id="0" name=""/>
        <dsp:cNvSpPr/>
      </dsp:nvSpPr>
      <dsp:spPr>
        <a:xfrm>
          <a:off x="2862975" y="1022169"/>
          <a:ext cx="2509124" cy="162504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3A8D1-77C7-4057-81B4-3815DBF5B4E5}">
      <dsp:nvSpPr>
        <dsp:cNvPr id="0" name=""/>
        <dsp:cNvSpPr/>
      </dsp:nvSpPr>
      <dsp:spPr>
        <a:xfrm>
          <a:off x="5723377" y="18520"/>
          <a:ext cx="2509124" cy="1003649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發展太陽能相關技術課程</a:t>
          </a:r>
        </a:p>
      </dsp:txBody>
      <dsp:txXfrm>
        <a:off x="5723377" y="18520"/>
        <a:ext cx="2509124" cy="1003649"/>
      </dsp:txXfrm>
    </dsp:sp>
    <dsp:sp modelId="{77142813-A9A7-45F5-8435-EEDFC1E0D5A4}">
      <dsp:nvSpPr>
        <dsp:cNvPr id="0" name=""/>
        <dsp:cNvSpPr/>
      </dsp:nvSpPr>
      <dsp:spPr>
        <a:xfrm>
          <a:off x="5723377" y="1022169"/>
          <a:ext cx="2509124" cy="162504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9FE57-398B-4D31-BD04-878ABCAD753D}">
      <dsp:nvSpPr>
        <dsp:cNvPr id="0" name=""/>
        <dsp:cNvSpPr/>
      </dsp:nvSpPr>
      <dsp:spPr>
        <a:xfrm>
          <a:off x="4101" y="10827"/>
          <a:ext cx="2466400" cy="9865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提升學生技術，證照取得率高</a:t>
          </a:r>
        </a:p>
      </dsp:txBody>
      <dsp:txXfrm>
        <a:off x="4101" y="10827"/>
        <a:ext cx="2466400" cy="986560"/>
      </dsp:txXfrm>
    </dsp:sp>
    <dsp:sp modelId="{5AB4FEFA-E120-4CFB-ABD0-385F1F3FFEA1}">
      <dsp:nvSpPr>
        <dsp:cNvPr id="0" name=""/>
        <dsp:cNvSpPr/>
      </dsp:nvSpPr>
      <dsp:spPr>
        <a:xfrm>
          <a:off x="4101" y="997388"/>
          <a:ext cx="2466400" cy="180072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CB622-E190-4455-B665-79E8F1F57B4E}">
      <dsp:nvSpPr>
        <dsp:cNvPr id="0" name=""/>
        <dsp:cNvSpPr/>
      </dsp:nvSpPr>
      <dsp:spPr>
        <a:xfrm>
          <a:off x="2815798" y="10827"/>
          <a:ext cx="2466400" cy="98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參與</a:t>
          </a:r>
          <a:r>
            <a:rPr lang="en-US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107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年度鄉野特色景觀廊道營造玉井龜守護神</a:t>
          </a:r>
        </a:p>
      </dsp:txBody>
      <dsp:txXfrm>
        <a:off x="2815798" y="10827"/>
        <a:ext cx="2466400" cy="986560"/>
      </dsp:txXfrm>
    </dsp:sp>
    <dsp:sp modelId="{5D281E99-3066-4B88-A27D-58E88CB763BE}">
      <dsp:nvSpPr>
        <dsp:cNvPr id="0" name=""/>
        <dsp:cNvSpPr/>
      </dsp:nvSpPr>
      <dsp:spPr>
        <a:xfrm>
          <a:off x="2815798" y="997388"/>
          <a:ext cx="2466400" cy="180072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74E28-DF1C-4B2D-9EDD-80F295B1EDBB}">
      <dsp:nvSpPr>
        <dsp:cNvPr id="0" name=""/>
        <dsp:cNvSpPr/>
      </dsp:nvSpPr>
      <dsp:spPr>
        <a:xfrm>
          <a:off x="5627495" y="10827"/>
          <a:ext cx="2466400" cy="9865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結合在地食材，烘焙創意咖啡豆</a:t>
          </a:r>
        </a:p>
      </dsp:txBody>
      <dsp:txXfrm>
        <a:off x="5627495" y="10827"/>
        <a:ext cx="2466400" cy="986560"/>
      </dsp:txXfrm>
    </dsp:sp>
    <dsp:sp modelId="{6BA5C349-0423-4C4C-9C22-28143A2FDA30}">
      <dsp:nvSpPr>
        <dsp:cNvPr id="0" name=""/>
        <dsp:cNvSpPr/>
      </dsp:nvSpPr>
      <dsp:spPr>
        <a:xfrm>
          <a:off x="5627495" y="997388"/>
          <a:ext cx="2466400" cy="180072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07E2B-68FB-4E5F-93B9-05CF8908B73F}">
      <dsp:nvSpPr>
        <dsp:cNvPr id="0" name=""/>
        <dsp:cNvSpPr/>
      </dsp:nvSpPr>
      <dsp:spPr>
        <a:xfrm>
          <a:off x="8439191" y="10827"/>
          <a:ext cx="2466400" cy="9865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發展特色課程，製作防蚊膏</a:t>
          </a:r>
        </a:p>
      </dsp:txBody>
      <dsp:txXfrm>
        <a:off x="8439191" y="10827"/>
        <a:ext cx="2466400" cy="986560"/>
      </dsp:txXfrm>
    </dsp:sp>
    <dsp:sp modelId="{6B2DC80F-36FF-459F-BBAE-FBC915772857}">
      <dsp:nvSpPr>
        <dsp:cNvPr id="0" name=""/>
        <dsp:cNvSpPr/>
      </dsp:nvSpPr>
      <dsp:spPr>
        <a:xfrm>
          <a:off x="8439191" y="997388"/>
          <a:ext cx="2466400" cy="1800720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B8920-FC78-44A6-BE63-1D9F993583FA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FB090-CEEC-465E-9413-1D2C9E9269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87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143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078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996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390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664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935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134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146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020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020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02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217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020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232A31"/>
                </a:solidFill>
                <a:effectLst/>
                <a:latin typeface="YahooSans VF"/>
              </a:rPr>
              <a:t>科技大學和高職以合併或提供雙聯學位的方式，培養技術人才，專一、專二、專三的課程內容由高職負責，專四、專五就由科大負責授課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BB7D91-37F2-4C79-AF6B-E6378261BF4C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806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020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314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25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975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657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53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656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133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81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31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61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799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6008956-0B06-40CE-B063-68DF2ECA9D66}"/>
              </a:ext>
            </a:extLst>
          </p:cNvPr>
          <p:cNvSpPr/>
          <p:nvPr userDrawn="1"/>
        </p:nvSpPr>
        <p:spPr>
          <a:xfrm>
            <a:off x="2597370" y="5117072"/>
            <a:ext cx="972430" cy="1533782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99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9C46A5D-CDB4-4268-AB6A-AB8617C7B237}"/>
              </a:ext>
            </a:extLst>
          </p:cNvPr>
          <p:cNvSpPr/>
          <p:nvPr userDrawn="1"/>
        </p:nvSpPr>
        <p:spPr>
          <a:xfrm>
            <a:off x="2322360" y="5783325"/>
            <a:ext cx="550021" cy="867530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99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F8044CC-261A-40D2-AAFB-4B4954FFF4CC}"/>
              </a:ext>
            </a:extLst>
          </p:cNvPr>
          <p:cNvSpPr/>
          <p:nvPr userDrawn="1"/>
        </p:nvSpPr>
        <p:spPr>
          <a:xfrm>
            <a:off x="3188101" y="5913452"/>
            <a:ext cx="467519" cy="737402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99"/>
          </a:p>
        </p:txBody>
      </p:sp>
    </p:spTree>
    <p:extLst>
      <p:ext uri="{BB962C8B-B14F-4D97-AF65-F5344CB8AC3E}">
        <p14:creationId xmlns:p14="http://schemas.microsoft.com/office/powerpoint/2010/main" val="364200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065D4-CBD7-445F-A06F-1CCB0E898049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8564880" y="5384482"/>
            <a:ext cx="2773680" cy="1473518"/>
          </a:xfrm>
          <a:custGeom>
            <a:avLst/>
            <a:gdLst>
              <a:gd name="connsiteX0" fmla="*/ 2763520 w 5527040"/>
              <a:gd name="connsiteY0" fmla="*/ 0 h 2936240"/>
              <a:gd name="connsiteX1" fmla="*/ 5527040 w 5527040"/>
              <a:gd name="connsiteY1" fmla="*/ 2936240 h 2936240"/>
              <a:gd name="connsiteX2" fmla="*/ 4828988 w 5527040"/>
              <a:gd name="connsiteY2" fmla="*/ 2936240 h 2936240"/>
              <a:gd name="connsiteX3" fmla="*/ 2763520 w 5527040"/>
              <a:gd name="connsiteY3" fmla="*/ 741680 h 2936240"/>
              <a:gd name="connsiteX4" fmla="*/ 698052 w 5527040"/>
              <a:gd name="connsiteY4" fmla="*/ 2936240 h 2936240"/>
              <a:gd name="connsiteX5" fmla="*/ 0 w 5527040"/>
              <a:gd name="connsiteY5" fmla="*/ 2936240 h 2936240"/>
              <a:gd name="connsiteX6" fmla="*/ 2763520 w 5527040"/>
              <a:gd name="connsiteY6" fmla="*/ 0 h 293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7040" h="2936240">
                <a:moveTo>
                  <a:pt x="2763520" y="0"/>
                </a:moveTo>
                <a:lnTo>
                  <a:pt x="5527040" y="2936240"/>
                </a:lnTo>
                <a:lnTo>
                  <a:pt x="4828988" y="2936240"/>
                </a:lnTo>
                <a:lnTo>
                  <a:pt x="2763520" y="741680"/>
                </a:lnTo>
                <a:lnTo>
                  <a:pt x="698052" y="2936240"/>
                </a:lnTo>
                <a:lnTo>
                  <a:pt x="0" y="2936240"/>
                </a:lnTo>
                <a:lnTo>
                  <a:pt x="2763520" y="0"/>
                </a:ln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9497658" y="6375559"/>
            <a:ext cx="908124" cy="482441"/>
          </a:xfrm>
          <a:custGeom>
            <a:avLst/>
            <a:gdLst>
              <a:gd name="connsiteX0" fmla="*/ 2065468 w 4130936"/>
              <a:gd name="connsiteY0" fmla="*/ 0 h 2194560"/>
              <a:gd name="connsiteX1" fmla="*/ 4130936 w 4130936"/>
              <a:gd name="connsiteY1" fmla="*/ 2194560 h 2194560"/>
              <a:gd name="connsiteX2" fmla="*/ 0 w 4130936"/>
              <a:gd name="connsiteY2" fmla="*/ 2194560 h 2194560"/>
              <a:gd name="connsiteX3" fmla="*/ 2065468 w 4130936"/>
              <a:gd name="connsiteY3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0936" h="2194560">
                <a:moveTo>
                  <a:pt x="2065468" y="0"/>
                </a:moveTo>
                <a:lnTo>
                  <a:pt x="4130936" y="2194560"/>
                </a:lnTo>
                <a:lnTo>
                  <a:pt x="0" y="2194560"/>
                </a:lnTo>
                <a:lnTo>
                  <a:pt x="2065468" y="0"/>
                </a:lnTo>
                <a:close/>
              </a:path>
            </a:pathLst>
          </a:custGeom>
          <a:solidFill>
            <a:srgbClr val="DE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90749" y="869310"/>
            <a:ext cx="10347119" cy="231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zh-TW" altLang="en-US" sz="66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TW" sz="66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9000"/>
              </a:lnSpc>
            </a:pPr>
            <a:r>
              <a:rPr lang="en-US" altLang="zh-TW" sz="66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114</a:t>
            </a:r>
            <a:r>
              <a:rPr lang="zh-TW" altLang="en-US" sz="66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學年度簡介</a:t>
            </a:r>
            <a:endParaRPr lang="zh-CN" altLang="en-US" sz="66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flipV="1">
            <a:off x="9973605" y="0"/>
            <a:ext cx="2218395" cy="798230"/>
          </a:xfrm>
          <a:custGeom>
            <a:avLst/>
            <a:gdLst>
              <a:gd name="connsiteX0" fmla="*/ 2065468 w 4130936"/>
              <a:gd name="connsiteY0" fmla="*/ 0 h 2194560"/>
              <a:gd name="connsiteX1" fmla="*/ 4130936 w 4130936"/>
              <a:gd name="connsiteY1" fmla="*/ 2194560 h 2194560"/>
              <a:gd name="connsiteX2" fmla="*/ 0 w 4130936"/>
              <a:gd name="connsiteY2" fmla="*/ 2194560 h 2194560"/>
              <a:gd name="connsiteX3" fmla="*/ 2065468 w 4130936"/>
              <a:gd name="connsiteY3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0936" h="2194560">
                <a:moveTo>
                  <a:pt x="2065468" y="0"/>
                </a:moveTo>
                <a:lnTo>
                  <a:pt x="4130936" y="2194560"/>
                </a:lnTo>
                <a:lnTo>
                  <a:pt x="0" y="2194560"/>
                </a:lnTo>
                <a:lnTo>
                  <a:pt x="2065468" y="0"/>
                </a:lnTo>
                <a:close/>
              </a:path>
            </a:pathLst>
          </a:custGeom>
          <a:solidFill>
            <a:srgbClr val="DE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79E716E-FEAD-48E4-B1EA-93673E79B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1" y="3675172"/>
            <a:ext cx="12001877" cy="3461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標題 3"/>
          <p:cNvSpPr txBox="1">
            <a:spLocks/>
          </p:cNvSpPr>
          <p:nvPr/>
        </p:nvSpPr>
        <p:spPr>
          <a:xfrm>
            <a:off x="337316" y="730138"/>
            <a:ext cx="6965851" cy="617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玉井工商同學的優秀表現</a:t>
            </a:r>
          </a:p>
        </p:txBody>
      </p:sp>
      <p:pic>
        <p:nvPicPr>
          <p:cNvPr id="1026" name="Picture 2" descr="可能是 2 個人和大家站著的圖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25" y="1348835"/>
            <a:ext cx="2880000" cy="21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可能是 2 個人和大家站著的圖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84" y="1347917"/>
            <a:ext cx="2880000" cy="21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可能是 2 個人和大家站著的圖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176" y="1347917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標題 3"/>
          <p:cNvSpPr txBox="1">
            <a:spLocks/>
          </p:cNvSpPr>
          <p:nvPr/>
        </p:nvSpPr>
        <p:spPr>
          <a:xfrm>
            <a:off x="1025063" y="3785239"/>
            <a:ext cx="2745523" cy="1312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餐飲管理科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餐飲服務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(110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優勝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標題 3"/>
          <p:cNvSpPr txBox="1">
            <a:spLocks/>
          </p:cNvSpPr>
          <p:nvPr/>
        </p:nvSpPr>
        <p:spPr>
          <a:xfrm>
            <a:off x="4655963" y="3728026"/>
            <a:ext cx="2745523" cy="1312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餐飲管理科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烘焙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(110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優勝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標題 3"/>
          <p:cNvSpPr txBox="1">
            <a:spLocks/>
          </p:cNvSpPr>
          <p:nvPr/>
        </p:nvSpPr>
        <p:spPr>
          <a:xfrm>
            <a:off x="8601414" y="3661020"/>
            <a:ext cx="2745523" cy="1312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廣告設計科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電腦繪圖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(110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優勝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標題 3">
            <a:extLst>
              <a:ext uri="{FF2B5EF4-FFF2-40B4-BE49-F238E27FC236}">
                <a16:creationId xmlns:a16="http://schemas.microsoft.com/office/drawing/2014/main" id="{CE50B6E2-2880-47C9-AEF8-C2ECB8F9AAA8}"/>
              </a:ext>
            </a:extLst>
          </p:cNvPr>
          <p:cNvSpPr txBox="1">
            <a:spLocks/>
          </p:cNvSpPr>
          <p:nvPr/>
        </p:nvSpPr>
        <p:spPr>
          <a:xfrm>
            <a:off x="1528856" y="5374126"/>
            <a:ext cx="8999735" cy="1351898"/>
          </a:xfrm>
          <a:prstGeom prst="rect">
            <a:avLst/>
          </a:prstGeom>
          <a:solidFill>
            <a:srgbClr val="DE4B5D"/>
          </a:solidFill>
          <a:ln w="38100">
            <a:solidFill>
              <a:srgbClr val="DE4B5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全國技藝競賽佳績頻傳</a:t>
            </a:r>
          </a:p>
        </p:txBody>
      </p:sp>
    </p:spTree>
    <p:extLst>
      <p:ext uri="{BB962C8B-B14F-4D97-AF65-F5344CB8AC3E}">
        <p14:creationId xmlns:p14="http://schemas.microsoft.com/office/powerpoint/2010/main" val="108915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標題 3"/>
          <p:cNvSpPr txBox="1">
            <a:spLocks/>
          </p:cNvSpPr>
          <p:nvPr/>
        </p:nvSpPr>
        <p:spPr>
          <a:xfrm>
            <a:off x="209759" y="707988"/>
            <a:ext cx="7423051" cy="617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玉井工商同學的優秀表現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59" y="1285640"/>
            <a:ext cx="2476194" cy="3071181"/>
          </a:xfrm>
          <a:prstGeom prst="rect">
            <a:avLst/>
          </a:prstGeom>
        </p:spPr>
      </p:pic>
      <p:sp>
        <p:nvSpPr>
          <p:cNvPr id="15" name="標題 3"/>
          <p:cNvSpPr txBox="1">
            <a:spLocks/>
          </p:cNvSpPr>
          <p:nvPr/>
        </p:nvSpPr>
        <p:spPr>
          <a:xfrm>
            <a:off x="-59570" y="4462802"/>
            <a:ext cx="2745523" cy="1312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廣告設計科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電腦繪圖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(111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優勝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標題 3">
            <a:extLst>
              <a:ext uri="{FF2B5EF4-FFF2-40B4-BE49-F238E27FC236}">
                <a16:creationId xmlns:a16="http://schemas.microsoft.com/office/drawing/2014/main" id="{E46F4E4E-0F19-4663-9444-F797BC22A867}"/>
              </a:ext>
            </a:extLst>
          </p:cNvPr>
          <p:cNvSpPr txBox="1">
            <a:spLocks/>
          </p:cNvSpPr>
          <p:nvPr/>
        </p:nvSpPr>
        <p:spPr>
          <a:xfrm>
            <a:off x="2913731" y="4937929"/>
            <a:ext cx="2680099" cy="809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資料處理科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會計資訊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(112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優勝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標題 3">
            <a:extLst>
              <a:ext uri="{FF2B5EF4-FFF2-40B4-BE49-F238E27FC236}">
                <a16:creationId xmlns:a16="http://schemas.microsoft.com/office/drawing/2014/main" id="{941370C6-834E-4E2A-9567-B776EDE22301}"/>
              </a:ext>
            </a:extLst>
          </p:cNvPr>
          <p:cNvSpPr txBox="1">
            <a:spLocks/>
          </p:cNvSpPr>
          <p:nvPr/>
        </p:nvSpPr>
        <p:spPr>
          <a:xfrm>
            <a:off x="6304085" y="4874530"/>
            <a:ext cx="2406162" cy="809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餐飲管理科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餐飲服務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(112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優勝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087EBAAF-AD55-472C-A7F4-A9469E3801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67" y="1734423"/>
            <a:ext cx="3080550" cy="2310934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9C9D0659-40CF-41E6-B676-3CE29C310D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331" y="1734423"/>
            <a:ext cx="3080551" cy="231093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9DF3494-9128-435E-9A59-F32B1954F2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133" y="1069045"/>
            <a:ext cx="2375179" cy="3166905"/>
          </a:xfrm>
          <a:prstGeom prst="rect">
            <a:avLst/>
          </a:prstGeom>
        </p:spPr>
      </p:pic>
      <p:sp>
        <p:nvSpPr>
          <p:cNvPr id="25" name="標題 3">
            <a:extLst>
              <a:ext uri="{FF2B5EF4-FFF2-40B4-BE49-F238E27FC236}">
                <a16:creationId xmlns:a16="http://schemas.microsoft.com/office/drawing/2014/main" id="{C1CEAF3A-F6A0-4B66-A4AA-EAD52D775355}"/>
              </a:ext>
            </a:extLst>
          </p:cNvPr>
          <p:cNvSpPr txBox="1">
            <a:spLocks/>
          </p:cNvSpPr>
          <p:nvPr/>
        </p:nvSpPr>
        <p:spPr>
          <a:xfrm>
            <a:off x="9497657" y="4874530"/>
            <a:ext cx="2406162" cy="809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資料處理科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優勝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標題 3">
            <a:extLst>
              <a:ext uri="{FF2B5EF4-FFF2-40B4-BE49-F238E27FC236}">
                <a16:creationId xmlns:a16="http://schemas.microsoft.com/office/drawing/2014/main" id="{71B981FC-74CC-40CE-AB62-83DF083FB3A4}"/>
              </a:ext>
            </a:extLst>
          </p:cNvPr>
          <p:cNvSpPr txBox="1">
            <a:spLocks/>
          </p:cNvSpPr>
          <p:nvPr/>
        </p:nvSpPr>
        <p:spPr>
          <a:xfrm>
            <a:off x="1723292" y="5775773"/>
            <a:ext cx="8791535" cy="1063274"/>
          </a:xfrm>
          <a:prstGeom prst="rect">
            <a:avLst/>
          </a:prstGeom>
          <a:solidFill>
            <a:srgbClr val="DE4B5D"/>
          </a:solidFill>
          <a:ln w="38100">
            <a:solidFill>
              <a:srgbClr val="DE4B5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全國技藝競賽佳績頻傳</a:t>
            </a:r>
          </a:p>
        </p:txBody>
      </p:sp>
    </p:spTree>
    <p:extLst>
      <p:ext uri="{BB962C8B-B14F-4D97-AF65-F5344CB8AC3E}">
        <p14:creationId xmlns:p14="http://schemas.microsoft.com/office/powerpoint/2010/main" val="30937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 descr="D:\秘書\16.出差\109學年度\1100414實技學程說明@玉井\109專題餐技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73" y="1163505"/>
            <a:ext cx="3194308" cy="412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秘書\16.出差\109學年度\1100414實技學程說明@玉井\109專題餐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38" y="1093944"/>
            <a:ext cx="3201046" cy="41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國立玉井高級工商職業學校-教學單位-資料處理科-本科簡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63" y="1540501"/>
            <a:ext cx="4397519" cy="32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標題 3"/>
          <p:cNvSpPr txBox="1">
            <a:spLocks/>
          </p:cNvSpPr>
          <p:nvPr/>
        </p:nvSpPr>
        <p:spPr>
          <a:xfrm>
            <a:off x="644565" y="5283709"/>
            <a:ext cx="2745523" cy="1312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餐飲技術科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專題競賽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(109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佳作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3"/>
          <p:cNvSpPr txBox="1">
            <a:spLocks/>
          </p:cNvSpPr>
          <p:nvPr/>
        </p:nvSpPr>
        <p:spPr>
          <a:xfrm>
            <a:off x="4173144" y="5320583"/>
            <a:ext cx="2745523" cy="1312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餐飲技術科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專題競賽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(109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佳作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標題 3"/>
          <p:cNvSpPr txBox="1">
            <a:spLocks/>
          </p:cNvSpPr>
          <p:nvPr/>
        </p:nvSpPr>
        <p:spPr>
          <a:xfrm>
            <a:off x="8336187" y="5240229"/>
            <a:ext cx="2745523" cy="1312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資料處理科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專題競賽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(110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優勝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標題 3"/>
          <p:cNvSpPr txBox="1">
            <a:spLocks/>
          </p:cNvSpPr>
          <p:nvPr/>
        </p:nvSpPr>
        <p:spPr>
          <a:xfrm>
            <a:off x="334050" y="630215"/>
            <a:ext cx="7423051" cy="617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玉井工商同學的優秀表現</a:t>
            </a:r>
          </a:p>
        </p:txBody>
      </p:sp>
    </p:spTree>
    <p:extLst>
      <p:ext uri="{BB962C8B-B14F-4D97-AF65-F5344CB8AC3E}">
        <p14:creationId xmlns:p14="http://schemas.microsoft.com/office/powerpoint/2010/main" val="10988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標題 3"/>
          <p:cNvSpPr txBox="1">
            <a:spLocks/>
          </p:cNvSpPr>
          <p:nvPr/>
        </p:nvSpPr>
        <p:spPr>
          <a:xfrm>
            <a:off x="97593" y="675288"/>
            <a:ext cx="8519424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年度專題競賽成果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14652"/>
              </p:ext>
            </p:extLst>
          </p:nvPr>
        </p:nvGraphicFramePr>
        <p:xfrm>
          <a:off x="840345" y="1708481"/>
          <a:ext cx="10926540" cy="455459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48221">
                  <a:extLst>
                    <a:ext uri="{9D8B030D-6E8A-4147-A177-3AD203B41FA5}">
                      <a16:colId xmlns:a16="http://schemas.microsoft.com/office/drawing/2014/main" val="2024793484"/>
                    </a:ext>
                  </a:extLst>
                </a:gridCol>
                <a:gridCol w="4136139">
                  <a:extLst>
                    <a:ext uri="{9D8B030D-6E8A-4147-A177-3AD203B41FA5}">
                      <a16:colId xmlns:a16="http://schemas.microsoft.com/office/drawing/2014/main" val="3157254903"/>
                    </a:ext>
                  </a:extLst>
                </a:gridCol>
                <a:gridCol w="3642180">
                  <a:extLst>
                    <a:ext uri="{9D8B030D-6E8A-4147-A177-3AD203B41FA5}">
                      <a16:colId xmlns:a16="http://schemas.microsoft.com/office/drawing/2014/main" val="3841483878"/>
                    </a:ext>
                  </a:extLst>
                </a:gridCol>
              </a:tblGrid>
              <a:tr h="8546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</a:p>
                  </a:txBody>
                  <a:tcPr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題目</a:t>
                      </a:r>
                    </a:p>
                  </a:txBody>
                  <a:tcPr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</a:t>
                      </a:r>
                    </a:p>
                  </a:txBody>
                  <a:tcPr anchor="ctr">
                    <a:solidFill>
                      <a:srgbClr val="DE4B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384969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形狀判別與傳送網路多機圖控設計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全國複賽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</a:t>
                      </a:r>
                    </a:p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2381668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先見之「鳴」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全國複賽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</a:t>
                      </a:r>
                    </a:p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2787040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資料處理科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馴「蜂」有術，驅蜂取「蜜」，憑膽識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全國決賽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優勝</a:t>
                      </a:r>
                      <a:endParaRPr lang="en-US" altLang="zh-TW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0457963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風雨「蘆薈」，登峰「皂」極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全國複賽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399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06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標題 3"/>
          <p:cNvSpPr txBox="1">
            <a:spLocks/>
          </p:cNvSpPr>
          <p:nvPr/>
        </p:nvSpPr>
        <p:spPr>
          <a:xfrm>
            <a:off x="97593" y="675288"/>
            <a:ext cx="8519424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年度專題競賽成果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614550"/>
              </p:ext>
            </p:extLst>
          </p:nvPr>
        </p:nvGraphicFramePr>
        <p:xfrm>
          <a:off x="840345" y="1948324"/>
          <a:ext cx="10926540" cy="362960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48221">
                  <a:extLst>
                    <a:ext uri="{9D8B030D-6E8A-4147-A177-3AD203B41FA5}">
                      <a16:colId xmlns:a16="http://schemas.microsoft.com/office/drawing/2014/main" val="2024793484"/>
                    </a:ext>
                  </a:extLst>
                </a:gridCol>
                <a:gridCol w="4136139">
                  <a:extLst>
                    <a:ext uri="{9D8B030D-6E8A-4147-A177-3AD203B41FA5}">
                      <a16:colId xmlns:a16="http://schemas.microsoft.com/office/drawing/2014/main" val="3157254903"/>
                    </a:ext>
                  </a:extLst>
                </a:gridCol>
                <a:gridCol w="3642180">
                  <a:extLst>
                    <a:ext uri="{9D8B030D-6E8A-4147-A177-3AD203B41FA5}">
                      <a16:colId xmlns:a16="http://schemas.microsoft.com/office/drawing/2014/main" val="3841483878"/>
                    </a:ext>
                  </a:extLst>
                </a:gridCol>
              </a:tblGrid>
              <a:tr h="8546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</a:p>
                  </a:txBody>
                  <a:tcPr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題目</a:t>
                      </a:r>
                    </a:p>
                  </a:txBody>
                  <a:tcPr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</a:t>
                      </a:r>
                    </a:p>
                  </a:txBody>
                  <a:tcPr anchor="ctr">
                    <a:solidFill>
                      <a:srgbClr val="DE4B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384969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Tinkercad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雲端模擬應用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 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</a:t>
                      </a:r>
                    </a:p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2381668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八寶「鐘」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 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</a:t>
                      </a:r>
                    </a:p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2787040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餐飲永續地新蚓力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 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優勝</a:t>
                      </a:r>
                      <a:endParaRPr lang="en-US" altLang="zh-TW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0457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6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標題 3"/>
          <p:cNvSpPr txBox="1">
            <a:spLocks/>
          </p:cNvSpPr>
          <p:nvPr/>
        </p:nvSpPr>
        <p:spPr>
          <a:xfrm>
            <a:off x="97593" y="675288"/>
            <a:ext cx="8519424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年度專題競賽成果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709937"/>
              </p:ext>
            </p:extLst>
          </p:nvPr>
        </p:nvGraphicFramePr>
        <p:xfrm>
          <a:off x="840345" y="1708481"/>
          <a:ext cx="10926540" cy="481832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48221">
                  <a:extLst>
                    <a:ext uri="{9D8B030D-6E8A-4147-A177-3AD203B41FA5}">
                      <a16:colId xmlns:a16="http://schemas.microsoft.com/office/drawing/2014/main" val="2024793484"/>
                    </a:ext>
                  </a:extLst>
                </a:gridCol>
                <a:gridCol w="4136139">
                  <a:extLst>
                    <a:ext uri="{9D8B030D-6E8A-4147-A177-3AD203B41FA5}">
                      <a16:colId xmlns:a16="http://schemas.microsoft.com/office/drawing/2014/main" val="3157254903"/>
                    </a:ext>
                  </a:extLst>
                </a:gridCol>
                <a:gridCol w="3642180">
                  <a:extLst>
                    <a:ext uri="{9D8B030D-6E8A-4147-A177-3AD203B41FA5}">
                      <a16:colId xmlns:a16="http://schemas.microsoft.com/office/drawing/2014/main" val="3841483878"/>
                    </a:ext>
                  </a:extLst>
                </a:gridCol>
              </a:tblGrid>
              <a:tr h="8546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</a:p>
                  </a:txBody>
                  <a:tcPr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題目</a:t>
                      </a:r>
                    </a:p>
                  </a:txBody>
                  <a:tcPr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</a:t>
                      </a:r>
                    </a:p>
                  </a:txBody>
                  <a:tcPr anchor="ctr">
                    <a:solidFill>
                      <a:srgbClr val="DE4B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384969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Wifi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雲端溫濕度感測控制器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MQTT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APP Inventor2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作為傳輸及控制介面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 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</a:t>
                      </a:r>
                    </a:p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2381668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資料處理科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火災偵測系統 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陣列式測溫感測器結合 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LINE Notify 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 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</a:t>
                      </a:r>
                    </a:p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2787040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Good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菇就醬做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 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</a:t>
                      </a:r>
                      <a:endParaRPr lang="en-US" altLang="zh-TW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0457963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拾味餐盒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 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399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1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標題 3"/>
          <p:cNvSpPr txBox="1">
            <a:spLocks/>
          </p:cNvSpPr>
          <p:nvPr/>
        </p:nvSpPr>
        <p:spPr>
          <a:xfrm>
            <a:off x="4937760" y="3250461"/>
            <a:ext cx="7148282" cy="1312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sz="5400" b="1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5400" b="1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endParaRPr lang="en-US" altLang="zh-TW" sz="5400" b="1" dirty="0">
              <a:solidFill>
                <a:srgbClr val="DE4B5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endParaRPr lang="en-US" altLang="zh-TW" sz="5400" b="1" dirty="0">
              <a:solidFill>
                <a:srgbClr val="DE4B5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5400" b="1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全國技藝教育績優人員</a:t>
            </a:r>
            <a:endParaRPr lang="zh-TW" altLang="en-US" sz="5400" dirty="0">
              <a:solidFill>
                <a:srgbClr val="DE4B5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標題 3"/>
          <p:cNvSpPr txBox="1">
            <a:spLocks/>
          </p:cNvSpPr>
          <p:nvPr/>
        </p:nvSpPr>
        <p:spPr>
          <a:xfrm>
            <a:off x="334050" y="630215"/>
            <a:ext cx="7423051" cy="617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玉井工商同學的優秀表現</a:t>
            </a:r>
          </a:p>
        </p:txBody>
      </p:sp>
      <p:pic>
        <p:nvPicPr>
          <p:cNvPr id="15" name="內容版面配置區 4">
            <a:extLst>
              <a:ext uri="{FF2B5EF4-FFF2-40B4-BE49-F238E27FC236}">
                <a16:creationId xmlns:a16="http://schemas.microsoft.com/office/drawing/2014/main" id="{A3888D33-1EC7-4DA6-ACFF-4B257B1A7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28" y="1431777"/>
            <a:ext cx="4319032" cy="531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標題 3"/>
          <p:cNvSpPr txBox="1">
            <a:spLocks/>
          </p:cNvSpPr>
          <p:nvPr/>
        </p:nvSpPr>
        <p:spPr>
          <a:xfrm>
            <a:off x="97592" y="675288"/>
            <a:ext cx="9398099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學年度國立大學、科技大學升學表現</a:t>
            </a:r>
          </a:p>
        </p:txBody>
      </p:sp>
      <p:graphicFrame>
        <p:nvGraphicFramePr>
          <p:cNvPr id="14" name="內容版面配置區 4">
            <a:extLst>
              <a:ext uri="{FF2B5EF4-FFF2-40B4-BE49-F238E27FC236}">
                <a16:creationId xmlns:a16="http://schemas.microsoft.com/office/drawing/2014/main" id="{AC049467-4EBC-4500-AC8D-AE65DAA9A1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869382"/>
              </p:ext>
            </p:extLst>
          </p:nvPr>
        </p:nvGraphicFramePr>
        <p:xfrm>
          <a:off x="1694491" y="1804435"/>
          <a:ext cx="8803018" cy="474876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29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3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9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66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原畢業國中</a:t>
                      </a:r>
                      <a:endParaRPr lang="zh-TW" altLang="en-US" sz="1800" b="1" i="0" u="none" strike="noStrike" dirty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班級</a:t>
                      </a:r>
                      <a:endParaRPr lang="zh-TW" altLang="en-US" sz="1800" b="1" i="0" u="none" strike="noStrike" dirty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學生姓名</a:t>
                      </a:r>
                      <a:endParaRPr lang="zh-TW" altLang="en-US" sz="1800" b="1" i="0" u="none" strike="noStrike" dirty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錄取學校</a:t>
                      </a:r>
                      <a:endParaRPr lang="zh-TW" altLang="en-US" sz="1800" b="1" i="0" u="none" strike="noStrike" dirty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錄取科系</a:t>
                      </a:r>
                      <a:endParaRPr lang="zh-TW" altLang="en-US" sz="1800" b="1" i="0" u="none" strike="noStrike" dirty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4B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6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新化國中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普三</a:t>
                      </a: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鄭琮獻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國立臺南大學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生物科技學系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66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新化國中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普三</a:t>
                      </a: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黄勝豐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國立東華大學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幼兒教育學系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66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歸仁國中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普三</a:t>
                      </a: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潘景銓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國立嘉義大學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森林暨自然資源學系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6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新埔國中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普三</a:t>
                      </a: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張濮辰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國立聯合大學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華語文學系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6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玉井國中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資處三</a:t>
                      </a: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陳易廷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國立雲林科技大學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會計系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66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玉井國中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化工三</a:t>
                      </a: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張博鈞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國立高雄科技大學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化學工程與材料工程系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66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楠西國中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電機三</a:t>
                      </a: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邱明搖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國立高雄科技大學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電腦與通訊工程系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66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關廟國中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資處三</a:t>
                      </a: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吳依琳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國立屏東大學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資訊管理學系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39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玉井國中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資處三</a:t>
                      </a: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吳紹翊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國立澎湖科技大學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航運管理系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3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玉井國中</a:t>
                      </a:r>
                    </a:p>
                  </a:txBody>
                  <a:tcPr marL="8709" marR="8709" marT="870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資處三</a:t>
                      </a:r>
                    </a:p>
                  </a:txBody>
                  <a:tcPr marL="8709" marR="8709" marT="870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游巧芊</a:t>
                      </a:r>
                    </a:p>
                  </a:txBody>
                  <a:tcPr marL="8709" marR="8709" marT="870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國立臺北商業大學</a:t>
                      </a:r>
                    </a:p>
                  </a:txBody>
                  <a:tcPr marL="8709" marR="8709" marT="870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會計資訊系</a:t>
                      </a:r>
                    </a:p>
                  </a:txBody>
                  <a:tcPr marL="8709" marR="8709" marT="870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58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標題 3"/>
          <p:cNvSpPr txBox="1">
            <a:spLocks/>
          </p:cNvSpPr>
          <p:nvPr/>
        </p:nvSpPr>
        <p:spPr>
          <a:xfrm>
            <a:off x="239260" y="452019"/>
            <a:ext cx="9398099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學年度國立大學、科技大學升學表現</a:t>
            </a:r>
          </a:p>
        </p:txBody>
      </p:sp>
      <p:graphicFrame>
        <p:nvGraphicFramePr>
          <p:cNvPr id="14" name="內容版面配置區 4">
            <a:extLst>
              <a:ext uri="{FF2B5EF4-FFF2-40B4-BE49-F238E27FC236}">
                <a16:creationId xmlns:a16="http://schemas.microsoft.com/office/drawing/2014/main" id="{AC049467-4EBC-4500-AC8D-AE65DAA9A1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910192"/>
              </p:ext>
            </p:extLst>
          </p:nvPr>
        </p:nvGraphicFramePr>
        <p:xfrm>
          <a:off x="1249680" y="1791289"/>
          <a:ext cx="9377047" cy="407001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77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6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73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810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原畢業國中</a:t>
                      </a:r>
                      <a:endParaRPr lang="zh-TW" altLang="en-US" sz="1800" b="1" i="0" u="none" strike="noStrike" dirty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班級</a:t>
                      </a:r>
                      <a:endParaRPr lang="zh-TW" altLang="en-US" sz="1800" b="1" i="0" u="none" strike="noStrike" dirty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學生姓名</a:t>
                      </a:r>
                      <a:endParaRPr lang="zh-TW" altLang="en-US" sz="1800" b="1" i="0" u="none" strike="noStrike" dirty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錄取學校</a:t>
                      </a:r>
                      <a:endParaRPr lang="zh-TW" altLang="en-US" sz="1800" b="1" i="0" u="none" strike="noStrike" dirty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錄取科系</a:t>
                      </a:r>
                      <a:endParaRPr lang="zh-TW" altLang="en-US" sz="1800" b="1" i="0" u="none" strike="noStrike" dirty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4B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0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新化國中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普三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周玟伃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國立嘉義大學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數位學習設計與管理學系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8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大灣高中</a:t>
                      </a:r>
                      <a:r>
                        <a:rPr lang="en-US" alt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國中部</a:t>
                      </a:r>
                      <a:r>
                        <a:rPr lang="en-US" alt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u="none" strike="noStrike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普三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陳姸澄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國立聯合大學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文化觀光產業學系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0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復興國中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普三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鄭仕承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國立臺東大學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綠能與資訊科技學系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0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新化國中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餐管三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林沛蓁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國立高雄餐旅大學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烘焙管理系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10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楠西國中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資處三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陳俊廷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國立雲林科技大學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資訊管理系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10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大內國中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廣設三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連偲妘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國立高雄科技大學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文化創意產業系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10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關廟國中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電子三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郭柏鋒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國立虎尾科技大學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電子工程系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10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左鎮國中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電機三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簡敏盛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國立虎尾科技大學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飛機工程系航空電子組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1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標題 3"/>
          <p:cNvSpPr txBox="1">
            <a:spLocks/>
          </p:cNvSpPr>
          <p:nvPr/>
        </p:nvSpPr>
        <p:spPr>
          <a:xfrm>
            <a:off x="239260" y="452019"/>
            <a:ext cx="9398099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學年度國立大學、科技大學升學表現</a:t>
            </a:r>
          </a:p>
        </p:txBody>
      </p:sp>
      <p:graphicFrame>
        <p:nvGraphicFramePr>
          <p:cNvPr id="14" name="內容版面配置區 4">
            <a:extLst>
              <a:ext uri="{FF2B5EF4-FFF2-40B4-BE49-F238E27FC236}">
                <a16:creationId xmlns:a16="http://schemas.microsoft.com/office/drawing/2014/main" id="{AC049467-4EBC-4500-AC8D-AE65DAA9A1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712980"/>
              </p:ext>
            </p:extLst>
          </p:nvPr>
        </p:nvGraphicFramePr>
        <p:xfrm>
          <a:off x="1094706" y="1840143"/>
          <a:ext cx="9377047" cy="275570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77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6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73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810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原畢業國中</a:t>
                      </a:r>
                      <a:endParaRPr lang="zh-TW" altLang="en-US" sz="1800" b="1" i="0" u="none" strike="noStrike" dirty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班級</a:t>
                      </a:r>
                      <a:endParaRPr lang="zh-TW" altLang="en-US" sz="1800" b="1" i="0" u="none" strike="noStrike" dirty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學生姓名</a:t>
                      </a:r>
                      <a:endParaRPr lang="zh-TW" altLang="en-US" sz="1800" b="1" i="0" u="none" strike="noStrike" dirty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錄取學校</a:t>
                      </a:r>
                      <a:endParaRPr lang="zh-TW" altLang="en-US" sz="1800" b="1" i="0" u="none" strike="noStrike" dirty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錄取科系</a:t>
                      </a:r>
                      <a:endParaRPr lang="zh-TW" altLang="en-US" sz="1800" b="1" i="0" u="none" strike="noStrike" dirty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4B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0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永康國中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資處三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許心宜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國立屏東科技大學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農企業管理系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8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新化國中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餐管三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吳欣鴻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國立高雄餐旅大學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中餐廚藝系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0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大灣高中</a:t>
                      </a:r>
                      <a:r>
                        <a:rPr lang="en-US" alt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國中部</a:t>
                      </a:r>
                      <a:r>
                        <a:rPr lang="en-US" alt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u="none" strike="noStrike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餐管三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劉士睿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國立澎湖科技大學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觀光休閒系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0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大內國中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化工三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邱昱姍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國立虎尾科技大學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生物科技系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549550"/>
                  </a:ext>
                </a:extLst>
              </a:tr>
              <a:tr h="43810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玉井國中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資處三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胡雯捷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國立屏東大學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資訊管理學系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26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flipV="1">
            <a:off x="1730671" y="0"/>
            <a:ext cx="4492591" cy="2386690"/>
          </a:xfrm>
          <a:custGeom>
            <a:avLst/>
            <a:gdLst>
              <a:gd name="connsiteX0" fmla="*/ 2763520 w 5527040"/>
              <a:gd name="connsiteY0" fmla="*/ 0 h 2936240"/>
              <a:gd name="connsiteX1" fmla="*/ 5527040 w 5527040"/>
              <a:gd name="connsiteY1" fmla="*/ 2936240 h 2936240"/>
              <a:gd name="connsiteX2" fmla="*/ 4828988 w 5527040"/>
              <a:gd name="connsiteY2" fmla="*/ 2936240 h 2936240"/>
              <a:gd name="connsiteX3" fmla="*/ 2763520 w 5527040"/>
              <a:gd name="connsiteY3" fmla="*/ 741680 h 2936240"/>
              <a:gd name="connsiteX4" fmla="*/ 698052 w 5527040"/>
              <a:gd name="connsiteY4" fmla="*/ 2936240 h 2936240"/>
              <a:gd name="connsiteX5" fmla="*/ 0 w 5527040"/>
              <a:gd name="connsiteY5" fmla="*/ 2936240 h 2936240"/>
              <a:gd name="connsiteX6" fmla="*/ 2763520 w 5527040"/>
              <a:gd name="connsiteY6" fmla="*/ 0 h 293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7040" h="2936240">
                <a:moveTo>
                  <a:pt x="2763520" y="0"/>
                </a:moveTo>
                <a:lnTo>
                  <a:pt x="5527040" y="2936240"/>
                </a:lnTo>
                <a:lnTo>
                  <a:pt x="4828988" y="2936240"/>
                </a:lnTo>
                <a:lnTo>
                  <a:pt x="2763520" y="741680"/>
                </a:lnTo>
                <a:lnTo>
                  <a:pt x="698052" y="2936240"/>
                </a:lnTo>
                <a:lnTo>
                  <a:pt x="0" y="2936240"/>
                </a:lnTo>
                <a:lnTo>
                  <a:pt x="2763520" y="0"/>
                </a:lnTo>
                <a:close/>
              </a:path>
            </a:pathLst>
          </a:custGeom>
          <a:solidFill>
            <a:srgbClr val="DE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flipV="1">
            <a:off x="3241512" y="0"/>
            <a:ext cx="1470909" cy="781420"/>
          </a:xfrm>
          <a:custGeom>
            <a:avLst/>
            <a:gdLst>
              <a:gd name="connsiteX0" fmla="*/ 2065468 w 4130936"/>
              <a:gd name="connsiteY0" fmla="*/ 0 h 2194560"/>
              <a:gd name="connsiteX1" fmla="*/ 4130936 w 4130936"/>
              <a:gd name="connsiteY1" fmla="*/ 2194560 h 2194560"/>
              <a:gd name="connsiteX2" fmla="*/ 0 w 4130936"/>
              <a:gd name="connsiteY2" fmla="*/ 2194560 h 2194560"/>
              <a:gd name="connsiteX3" fmla="*/ 2065468 w 4130936"/>
              <a:gd name="connsiteY3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0936" h="2194560">
                <a:moveTo>
                  <a:pt x="2065468" y="0"/>
                </a:moveTo>
                <a:lnTo>
                  <a:pt x="4130936" y="2194560"/>
                </a:lnTo>
                <a:lnTo>
                  <a:pt x="0" y="2194560"/>
                </a:lnTo>
                <a:lnTo>
                  <a:pt x="2065468" y="0"/>
                </a:ln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6096000" y="4663440"/>
            <a:ext cx="4130936" cy="2194560"/>
          </a:xfrm>
          <a:custGeom>
            <a:avLst/>
            <a:gdLst>
              <a:gd name="connsiteX0" fmla="*/ 2065468 w 4130936"/>
              <a:gd name="connsiteY0" fmla="*/ 0 h 2194560"/>
              <a:gd name="connsiteX1" fmla="*/ 4130936 w 4130936"/>
              <a:gd name="connsiteY1" fmla="*/ 2194560 h 2194560"/>
              <a:gd name="connsiteX2" fmla="*/ 0 w 4130936"/>
              <a:gd name="connsiteY2" fmla="*/ 2194560 h 2194560"/>
              <a:gd name="connsiteX3" fmla="*/ 2065468 w 4130936"/>
              <a:gd name="connsiteY3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0936" h="2194560">
                <a:moveTo>
                  <a:pt x="2065468" y="0"/>
                </a:moveTo>
                <a:lnTo>
                  <a:pt x="4130936" y="2194560"/>
                </a:lnTo>
                <a:lnTo>
                  <a:pt x="0" y="2194560"/>
                </a:lnTo>
                <a:lnTo>
                  <a:pt x="2065468" y="0"/>
                </a:lnTo>
                <a:close/>
              </a:path>
            </a:pathLst>
          </a:custGeom>
          <a:solidFill>
            <a:srgbClr val="DE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6695440" y="4288790"/>
            <a:ext cx="4836160" cy="2569210"/>
          </a:xfrm>
          <a:custGeom>
            <a:avLst/>
            <a:gdLst>
              <a:gd name="connsiteX0" fmla="*/ 0 w 4130936"/>
              <a:gd name="connsiteY0" fmla="*/ 2194560 h 2194560"/>
              <a:gd name="connsiteX1" fmla="*/ 225015 w 4130936"/>
              <a:gd name="connsiteY1" fmla="*/ 2194560 h 2194560"/>
              <a:gd name="connsiteX2" fmla="*/ 2065468 w 4130936"/>
              <a:gd name="connsiteY2" fmla="*/ 239078 h 2194560"/>
              <a:gd name="connsiteX3" fmla="*/ 3905922 w 4130936"/>
              <a:gd name="connsiteY3" fmla="*/ 2194560 h 2194560"/>
              <a:gd name="connsiteX4" fmla="*/ 4130936 w 4130936"/>
              <a:gd name="connsiteY4" fmla="*/ 2194560 h 2194560"/>
              <a:gd name="connsiteX5" fmla="*/ 2065468 w 4130936"/>
              <a:gd name="connsiteY5" fmla="*/ 0 h 2194560"/>
              <a:gd name="connsiteX6" fmla="*/ 0 w 4130936"/>
              <a:gd name="connsiteY6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0936" h="2194560">
                <a:moveTo>
                  <a:pt x="0" y="2194560"/>
                </a:moveTo>
                <a:lnTo>
                  <a:pt x="225015" y="2194560"/>
                </a:lnTo>
                <a:lnTo>
                  <a:pt x="2065468" y="239078"/>
                </a:lnTo>
                <a:lnTo>
                  <a:pt x="3905922" y="2194560"/>
                </a:lnTo>
                <a:lnTo>
                  <a:pt x="4130936" y="2194560"/>
                </a:lnTo>
                <a:lnTo>
                  <a:pt x="2065468" y="0"/>
                </a:lnTo>
                <a:lnTo>
                  <a:pt x="0" y="2194560"/>
                </a:ln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76"/>
          <p:cNvSpPr txBox="1"/>
          <p:nvPr/>
        </p:nvSpPr>
        <p:spPr>
          <a:xfrm>
            <a:off x="1730671" y="2761348"/>
            <a:ext cx="9586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114</a:t>
            </a:r>
            <a:r>
              <a:rPr lang="zh-TW" altLang="en-US" sz="80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學年度開班科別</a:t>
            </a:r>
            <a:endParaRPr lang="en-US" altLang="zh-CN" sz="80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384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897494" y="262745"/>
            <a:ext cx="10852545" cy="699136"/>
          </a:xfrm>
          <a:prstGeom prst="rect">
            <a:avLst/>
          </a:prstGeom>
          <a:noFill/>
          <a:ln w="38100">
            <a:solidFill>
              <a:srgbClr val="DE4B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重視務實致用，在地深耕技術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436574752"/>
              </p:ext>
            </p:extLst>
          </p:nvPr>
        </p:nvGraphicFramePr>
        <p:xfrm>
          <a:off x="840345" y="4057650"/>
          <a:ext cx="8235075" cy="26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1156266039"/>
              </p:ext>
            </p:extLst>
          </p:nvPr>
        </p:nvGraphicFramePr>
        <p:xfrm>
          <a:off x="840345" y="1134414"/>
          <a:ext cx="10909694" cy="280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67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897494" y="145515"/>
            <a:ext cx="10852545" cy="699136"/>
          </a:xfrm>
          <a:prstGeom prst="rect">
            <a:avLst/>
          </a:prstGeom>
          <a:noFill/>
          <a:ln w="38100">
            <a:solidFill>
              <a:srgbClr val="DE4B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建教合作，實務接軌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09801" y="6284439"/>
            <a:ext cx="4288353" cy="40011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與東陽實業公司辦理實習式建教合作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01366A0-9D3B-4CE4-8CC4-FBF618995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1" y="2370807"/>
            <a:ext cx="5865269" cy="277496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7CE8ED35-C6D9-4206-AE5F-1DC40ABCD2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41" y="1712228"/>
            <a:ext cx="5641827" cy="42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897494" y="262745"/>
            <a:ext cx="10852545" cy="699136"/>
          </a:xfrm>
          <a:prstGeom prst="rect">
            <a:avLst/>
          </a:prstGeom>
          <a:noFill/>
          <a:ln w="38100">
            <a:solidFill>
              <a:srgbClr val="DE4B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職場體驗，產學鏈結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 descr="D:\User\Desktop\106上執行成果\1061 105級業界參訪\888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94" y="1093666"/>
            <a:ext cx="36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63" y="1093666"/>
            <a:ext cx="3600000" cy="2160000"/>
          </a:xfrm>
          <a:prstGeom prst="rect">
            <a:avLst/>
          </a:prstGeom>
        </p:spPr>
      </p:pic>
      <p:pic>
        <p:nvPicPr>
          <p:cNvPr id="15" name="圖片 14" descr="IMG_857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73" y="3978396"/>
            <a:ext cx="36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15" descr="C:\Users\User\AppData\Local\Microsoft\Windows\INetCache\Content.Word\33232491_10215404632567554_2086876020161380352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85" y="4033200"/>
            <a:ext cx="360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矩形 16"/>
          <p:cNvSpPr/>
          <p:nvPr/>
        </p:nvSpPr>
        <p:spPr>
          <a:xfrm>
            <a:off x="2084070" y="3327678"/>
            <a:ext cx="2902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宏遠興業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工廠認識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23758" y="3340656"/>
            <a:ext cx="4424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高雄捷運行控中心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認識捷運系統運作流程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2001" y="6234474"/>
            <a:ext cx="2902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永興祥木業體驗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木材認識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99113" y="6311870"/>
            <a:ext cx="3962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健豪印刷參訪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廠方人員介紹印刷成品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7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897494" y="262745"/>
            <a:ext cx="10852545" cy="699136"/>
          </a:xfrm>
          <a:prstGeom prst="rect">
            <a:avLst/>
          </a:prstGeom>
          <a:noFill/>
          <a:ln w="38100">
            <a:solidFill>
              <a:srgbClr val="DE4B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職場體驗，產學鏈結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 descr="D:\餐飲科辦公室電腦資料\106學年度資料\106申請計畫資料\106職場體驗\10601職場體驗\職場體驗活動照片\IMG_11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49680" y="1081032"/>
            <a:ext cx="36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99" y="1081032"/>
            <a:ext cx="3600000" cy="2160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079875" y="6182779"/>
            <a:ext cx="3732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可茵山可可莊園體驗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試吃可可果實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0345" y="3316850"/>
            <a:ext cx="4193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義大天悅飯店體驗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宴會廳餐桌擺設實習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43750" y="3316850"/>
            <a:ext cx="3732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曹師傅麵包坊體驗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麵包坊經營認識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 descr="C:\Users\Admin\Desktop\可可茵山活動照片\S__3506183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33" y="3980905"/>
            <a:ext cx="36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18" descr="D:\Administrator\Desktop\106學年度\106-1\業界實習職場體驗\餐技二活動資料\106-1餐二校外參訪\P_20171113_104505_vHDR_Aut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499" y="3906237"/>
            <a:ext cx="360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矩形 19"/>
          <p:cNvSpPr/>
          <p:nvPr/>
        </p:nvSpPr>
        <p:spPr>
          <a:xfrm>
            <a:off x="7143750" y="6183868"/>
            <a:ext cx="3732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臺南大飯店體驗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學生實際演練鋪床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7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531CC190-0BB4-4595-929F-2EF4B71B0D3A}"/>
              </a:ext>
            </a:extLst>
          </p:cNvPr>
          <p:cNvSpPr/>
          <p:nvPr/>
        </p:nvSpPr>
        <p:spPr>
          <a:xfrm>
            <a:off x="5991565" y="2475317"/>
            <a:ext cx="3891422" cy="900210"/>
          </a:xfrm>
          <a:prstGeom prst="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7"/>
            <a:endParaRPr lang="zh-TW" altLang="en-US" sz="1799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1F1EB98-F3E4-423A-AF6C-064249DBB50D}"/>
              </a:ext>
            </a:extLst>
          </p:cNvPr>
          <p:cNvSpPr txBox="1"/>
          <p:nvPr/>
        </p:nvSpPr>
        <p:spPr>
          <a:xfrm>
            <a:off x="375745" y="1632455"/>
            <a:ext cx="3038588" cy="32652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defTabSz="914277">
              <a:lnSpc>
                <a:spcPts val="2500"/>
              </a:lnSpc>
            </a:pPr>
            <a:r>
              <a:rPr lang="zh-TW" altLang="en-US" sz="1599" dirty="0">
                <a:solidFill>
                  <a:prstClr val="white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為</a:t>
            </a:r>
            <a:r>
              <a:rPr lang="zh-TW" altLang="en-US" sz="1599" b="1" dirty="0">
                <a:solidFill>
                  <a:srgbClr val="FFFF00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提供入學管道的多元選擇</a:t>
            </a:r>
            <a:r>
              <a:rPr lang="zh-TW" altLang="en-US" sz="1599" dirty="0">
                <a:solidFill>
                  <a:prstClr val="white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，鼓勵尚未有明確興趣分流的學生落實職涯規劃，由技高與技專校院合作辦理本專班。</a:t>
            </a:r>
            <a:endParaRPr lang="en-US" altLang="zh-TW" sz="1599" dirty="0">
              <a:solidFill>
                <a:prstClr val="white"/>
              </a:solidFill>
              <a:latin typeface="思源黑體" panose="020B0500000000000000" pitchFamily="34" charset="-120"/>
              <a:ea typeface="思源黑體" panose="020B0500000000000000" pitchFamily="34" charset="-120"/>
            </a:endParaRPr>
          </a:p>
          <a:p>
            <a:pPr algn="just" defTabSz="914277">
              <a:lnSpc>
                <a:spcPts val="2500"/>
              </a:lnSpc>
            </a:pPr>
            <a:r>
              <a:rPr lang="zh-TW" altLang="en-US" sz="1599" dirty="0">
                <a:solidFill>
                  <a:prstClr val="white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在</a:t>
            </a:r>
            <a:r>
              <a:rPr lang="zh-TW" altLang="en-US" sz="1599" b="1" dirty="0">
                <a:solidFill>
                  <a:srgbClr val="FFFF00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現行技高課程架構</a:t>
            </a:r>
            <a:r>
              <a:rPr lang="zh-TW" altLang="en-US" sz="1599" dirty="0">
                <a:solidFill>
                  <a:prstClr val="white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下，透過與科大（二專）共同規劃</a:t>
            </a:r>
            <a:r>
              <a:rPr lang="zh-TW" altLang="en-US" sz="1599" b="1" dirty="0">
                <a:solidFill>
                  <a:srgbClr val="FFFF00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銜接式的實作課程</a:t>
            </a:r>
            <a:r>
              <a:rPr lang="zh-TW" altLang="en-US" sz="1599" dirty="0">
                <a:solidFill>
                  <a:prstClr val="white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，幫助學生重視</a:t>
            </a:r>
            <a:r>
              <a:rPr lang="zh-TW" altLang="en-US" sz="1599" b="1" dirty="0">
                <a:solidFill>
                  <a:srgbClr val="FFFF00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專業技術能力養成</a:t>
            </a:r>
            <a:r>
              <a:rPr lang="zh-TW" altLang="en-US" sz="1599" dirty="0">
                <a:solidFill>
                  <a:prstClr val="white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，同時經由技高三年和二專兩年在校的扎實學習及訓練，培養學生的</a:t>
            </a:r>
            <a:r>
              <a:rPr lang="zh-TW" altLang="en-US" sz="1599" b="1" dirty="0">
                <a:solidFill>
                  <a:srgbClr val="FFFF00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就業即戰力</a:t>
            </a:r>
            <a:r>
              <a:rPr lang="zh-TW" altLang="en-US" sz="1599" dirty="0">
                <a:solidFill>
                  <a:srgbClr val="FFFF00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。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2FF09F8-7E6A-403C-862B-7D13D74A5DB6}"/>
              </a:ext>
            </a:extLst>
          </p:cNvPr>
          <p:cNvSpPr txBox="1"/>
          <p:nvPr/>
        </p:nvSpPr>
        <p:spPr>
          <a:xfrm>
            <a:off x="328566" y="175073"/>
            <a:ext cx="3433139" cy="14462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77"/>
            <a:r>
              <a:rPr lang="en-US" altLang="zh-TW" sz="4399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3+2</a:t>
            </a:r>
            <a:r>
              <a:rPr lang="zh-TW" altLang="en-US" sz="4399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新五專模式專班</a:t>
            </a:r>
          </a:p>
        </p:txBody>
      </p: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326D6C34-6578-4E03-99E4-7F114BDCCEF3}"/>
              </a:ext>
            </a:extLst>
          </p:cNvPr>
          <p:cNvGrpSpPr/>
          <p:nvPr/>
        </p:nvGrpSpPr>
        <p:grpSpPr>
          <a:xfrm>
            <a:off x="5991565" y="2259583"/>
            <a:ext cx="3896398" cy="1200200"/>
            <a:chOff x="-188502" y="2987505"/>
            <a:chExt cx="3896612" cy="1200268"/>
          </a:xfrm>
        </p:grpSpPr>
        <p:sp>
          <p:nvSpPr>
            <p:cNvPr id="56" name="文字方塊 55">
              <a:extLst>
                <a:ext uri="{FF2B5EF4-FFF2-40B4-BE49-F238E27FC236}">
                  <a16:creationId xmlns:a16="http://schemas.microsoft.com/office/drawing/2014/main" id="{4D56C3D1-5EF1-4CE5-ADAF-2322B729E459}"/>
                </a:ext>
              </a:extLst>
            </p:cNvPr>
            <p:cNvSpPr txBox="1"/>
            <p:nvPr/>
          </p:nvSpPr>
          <p:spPr>
            <a:xfrm>
              <a:off x="-188502" y="3438419"/>
              <a:ext cx="822625" cy="46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77"/>
              <a:r>
                <a:rPr lang="zh-TW" altLang="en-US" sz="2400" b="1" dirty="0">
                  <a:solidFill>
                    <a:srgbClr val="5B9BD5"/>
                  </a:solidFill>
                  <a:latin typeface="微軟正黑體" panose="020B0604030504040204" pitchFamily="34" charset="-120"/>
                </a:rPr>
                <a:t>技高</a:t>
              </a:r>
            </a:p>
          </p:txBody>
        </p:sp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3564C38B-58E9-4651-B3DD-9ACDD64B90AE}"/>
                </a:ext>
              </a:extLst>
            </p:cNvPr>
            <p:cNvSpPr txBox="1"/>
            <p:nvPr/>
          </p:nvSpPr>
          <p:spPr>
            <a:xfrm>
              <a:off x="2885485" y="3425793"/>
              <a:ext cx="822625" cy="46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200" b="1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pPr defTabSz="914277"/>
              <a:r>
                <a:rPr lang="zh-TW" altLang="en-US" sz="2400" dirty="0">
                  <a:solidFill>
                    <a:srgbClr val="5B9BD5"/>
                  </a:solidFill>
                </a:rPr>
                <a:t>二專</a:t>
              </a:r>
            </a:p>
          </p:txBody>
        </p:sp>
        <p:grpSp>
          <p:nvGrpSpPr>
            <p:cNvPr id="58" name="群組 57">
              <a:extLst>
                <a:ext uri="{FF2B5EF4-FFF2-40B4-BE49-F238E27FC236}">
                  <a16:creationId xmlns:a16="http://schemas.microsoft.com/office/drawing/2014/main" id="{46E07AB0-B03C-4F57-AC78-0695BCF9362F}"/>
                </a:ext>
              </a:extLst>
            </p:cNvPr>
            <p:cNvGrpSpPr/>
            <p:nvPr/>
          </p:nvGrpSpPr>
          <p:grpSpPr>
            <a:xfrm>
              <a:off x="658659" y="3142851"/>
              <a:ext cx="811273" cy="923252"/>
              <a:chOff x="1142071" y="2892543"/>
              <a:chExt cx="688793" cy="783867"/>
            </a:xfrm>
          </p:grpSpPr>
          <p:sp>
            <p:nvSpPr>
              <p:cNvPr id="63" name="橢圓 62">
                <a:extLst>
                  <a:ext uri="{FF2B5EF4-FFF2-40B4-BE49-F238E27FC236}">
                    <a16:creationId xmlns:a16="http://schemas.microsoft.com/office/drawing/2014/main" id="{69562857-C0E2-40F7-9410-0BFC0641AA77}"/>
                  </a:ext>
                </a:extLst>
              </p:cNvPr>
              <p:cNvSpPr/>
              <p:nvPr/>
            </p:nvSpPr>
            <p:spPr>
              <a:xfrm>
                <a:off x="1142071" y="3027777"/>
                <a:ext cx="586513" cy="586514"/>
              </a:xfrm>
              <a:prstGeom prst="ellipse">
                <a:avLst/>
              </a:prstGeom>
              <a:solidFill>
                <a:schemeClr val="accent5"/>
              </a:solidFill>
              <a:ln w="76200">
                <a:solidFill>
                  <a:schemeClr val="accent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77"/>
                <a:endParaRPr lang="zh-TW" altLang="en-US" sz="1599">
                  <a:solidFill>
                    <a:srgbClr val="006600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A26F46E6-6094-4B98-820B-5CA8084E46E6}"/>
                  </a:ext>
                </a:extLst>
              </p:cNvPr>
              <p:cNvSpPr txBox="1"/>
              <p:nvPr/>
            </p:nvSpPr>
            <p:spPr>
              <a:xfrm>
                <a:off x="1207675" y="2892543"/>
                <a:ext cx="623189" cy="783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77"/>
                <a:r>
                  <a:rPr lang="en-US" altLang="zh-TW" sz="5399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  <a:ea typeface="新細明體" panose="02020500000000000000" pitchFamily="18" charset="-120"/>
                  </a:rPr>
                  <a:t>3</a:t>
                </a:r>
                <a:endParaRPr lang="zh-TW" altLang="en-US" sz="53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59" name="群組 58">
              <a:extLst>
                <a:ext uri="{FF2B5EF4-FFF2-40B4-BE49-F238E27FC236}">
                  <a16:creationId xmlns:a16="http://schemas.microsoft.com/office/drawing/2014/main" id="{8A1AA384-62EA-4EDC-AB6E-3F7AC3E33A1C}"/>
                </a:ext>
              </a:extLst>
            </p:cNvPr>
            <p:cNvGrpSpPr/>
            <p:nvPr/>
          </p:nvGrpSpPr>
          <p:grpSpPr>
            <a:xfrm>
              <a:off x="2144027" y="3163241"/>
              <a:ext cx="707675" cy="923252"/>
              <a:chOff x="1134938" y="2909853"/>
              <a:chExt cx="600836" cy="783867"/>
            </a:xfrm>
          </p:grpSpPr>
          <p:sp>
            <p:nvSpPr>
              <p:cNvPr id="61" name="橢圓 60">
                <a:extLst>
                  <a:ext uri="{FF2B5EF4-FFF2-40B4-BE49-F238E27FC236}">
                    <a16:creationId xmlns:a16="http://schemas.microsoft.com/office/drawing/2014/main" id="{84B3CE24-3716-4456-B243-9101EAB78E59}"/>
                  </a:ext>
                </a:extLst>
              </p:cNvPr>
              <p:cNvSpPr/>
              <p:nvPr/>
            </p:nvSpPr>
            <p:spPr>
              <a:xfrm>
                <a:off x="1134938" y="3022842"/>
                <a:ext cx="600836" cy="600838"/>
              </a:xfrm>
              <a:prstGeom prst="ellipse">
                <a:avLst/>
              </a:prstGeom>
              <a:solidFill>
                <a:schemeClr val="accent5"/>
              </a:solidFill>
              <a:ln w="76200">
                <a:solidFill>
                  <a:schemeClr val="accent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77"/>
                <a:endParaRPr lang="zh-TW" altLang="en-US" sz="1599" dirty="0">
                  <a:solidFill>
                    <a:srgbClr val="006600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DD99CFAB-B397-4564-BA18-D7363DE114C0}"/>
                  </a:ext>
                </a:extLst>
              </p:cNvPr>
              <p:cNvSpPr txBox="1"/>
              <p:nvPr/>
            </p:nvSpPr>
            <p:spPr>
              <a:xfrm>
                <a:off x="1214865" y="2909853"/>
                <a:ext cx="496583" cy="783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77"/>
                <a:r>
                  <a:rPr lang="en-US" altLang="zh-TW" sz="5399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  <a:ea typeface="新細明體" panose="02020500000000000000" pitchFamily="18" charset="-120"/>
                  </a:rPr>
                  <a:t>2</a:t>
                </a:r>
                <a:endParaRPr lang="zh-TW" altLang="en-US" sz="53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60" name="文字方塊 59">
              <a:extLst>
                <a:ext uri="{FF2B5EF4-FFF2-40B4-BE49-F238E27FC236}">
                  <a16:creationId xmlns:a16="http://schemas.microsoft.com/office/drawing/2014/main" id="{5C6989A0-D74E-4EF8-BE30-E8E8DB780C97}"/>
                </a:ext>
              </a:extLst>
            </p:cNvPr>
            <p:cNvSpPr txBox="1"/>
            <p:nvPr/>
          </p:nvSpPr>
          <p:spPr>
            <a:xfrm>
              <a:off x="1449852" y="2987505"/>
              <a:ext cx="723900" cy="1200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77"/>
              <a:r>
                <a:rPr lang="en-US" altLang="zh-TW" sz="7199" b="1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+</a:t>
              </a:r>
              <a:endParaRPr lang="zh-TW" altLang="en-US" sz="7199" b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sp>
        <p:nvSpPr>
          <p:cNvPr id="97" name="矩形 96">
            <a:extLst>
              <a:ext uri="{FF2B5EF4-FFF2-40B4-BE49-F238E27FC236}">
                <a16:creationId xmlns:a16="http://schemas.microsoft.com/office/drawing/2014/main" id="{7CA064D0-20D0-47AA-A01E-5B77A98805FF}"/>
              </a:ext>
            </a:extLst>
          </p:cNvPr>
          <p:cNvSpPr/>
          <p:nvPr/>
        </p:nvSpPr>
        <p:spPr>
          <a:xfrm>
            <a:off x="6258698" y="4210260"/>
            <a:ext cx="1341047" cy="1337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7"/>
            <a:endParaRPr lang="zh-TW" altLang="en-US" sz="1799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53346E0F-C8A7-4D2B-B8F5-6178F92C73B6}"/>
              </a:ext>
            </a:extLst>
          </p:cNvPr>
          <p:cNvSpPr/>
          <p:nvPr/>
        </p:nvSpPr>
        <p:spPr>
          <a:xfrm>
            <a:off x="8301780" y="4213534"/>
            <a:ext cx="1341047" cy="1337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7"/>
            <a:endParaRPr lang="zh-TW" altLang="en-US" sz="1799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6BBB9193-1819-4309-A11F-4779C6125B7C}"/>
              </a:ext>
            </a:extLst>
          </p:cNvPr>
          <p:cNvSpPr/>
          <p:nvPr/>
        </p:nvSpPr>
        <p:spPr>
          <a:xfrm>
            <a:off x="10309780" y="4186165"/>
            <a:ext cx="1341047" cy="1337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7"/>
            <a:endParaRPr lang="zh-TW" altLang="en-US" sz="1799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00" name="文字方塊 99">
            <a:extLst>
              <a:ext uri="{FF2B5EF4-FFF2-40B4-BE49-F238E27FC236}">
                <a16:creationId xmlns:a16="http://schemas.microsoft.com/office/drawing/2014/main" id="{42571510-8B21-4D44-A5CC-7FD04F4A79EE}"/>
              </a:ext>
            </a:extLst>
          </p:cNvPr>
          <p:cNvSpPr txBox="1"/>
          <p:nvPr/>
        </p:nvSpPr>
        <p:spPr>
          <a:xfrm>
            <a:off x="6631432" y="3897478"/>
            <a:ext cx="723860" cy="12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77"/>
            <a:r>
              <a:rPr lang="en-US" altLang="zh-TW" sz="7199" b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+</a:t>
            </a:r>
            <a:endParaRPr lang="zh-TW" altLang="en-US" sz="7199" b="1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01" name="文字方塊 100">
            <a:extLst>
              <a:ext uri="{FF2B5EF4-FFF2-40B4-BE49-F238E27FC236}">
                <a16:creationId xmlns:a16="http://schemas.microsoft.com/office/drawing/2014/main" id="{D0FB7136-F255-44BE-A8AF-AB52CE9BD7FB}"/>
              </a:ext>
            </a:extLst>
          </p:cNvPr>
          <p:cNvSpPr txBox="1"/>
          <p:nvPr/>
        </p:nvSpPr>
        <p:spPr>
          <a:xfrm>
            <a:off x="8647019" y="3911051"/>
            <a:ext cx="723860" cy="12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77"/>
            <a:r>
              <a:rPr lang="en-US" altLang="zh-TW" sz="7199" b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+</a:t>
            </a:r>
            <a:endParaRPr lang="zh-TW" altLang="en-US" sz="7199" b="1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321F313A-8C15-48AD-90EF-1D3234B70A14}"/>
              </a:ext>
            </a:extLst>
          </p:cNvPr>
          <p:cNvSpPr txBox="1"/>
          <p:nvPr/>
        </p:nvSpPr>
        <p:spPr>
          <a:xfrm>
            <a:off x="8665679" y="4613877"/>
            <a:ext cx="599738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77"/>
            <a:r>
              <a:rPr lang="en-US" altLang="zh-TW" sz="6599" dirty="0">
                <a:ln w="0"/>
                <a:solidFill>
                  <a:srgbClr val="5B9BD5"/>
                </a:solidFill>
                <a:latin typeface="Calibri" panose="020F0502020204030204"/>
                <a:ea typeface="新細明體" panose="02020500000000000000" pitchFamily="18" charset="-120"/>
              </a:rPr>
              <a:t>2</a:t>
            </a:r>
            <a:endParaRPr lang="zh-TW" altLang="en-US" sz="6599" dirty="0">
              <a:ln w="0"/>
              <a:solidFill>
                <a:srgbClr val="5B9BD5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03" name="文字方塊 102">
            <a:extLst>
              <a:ext uri="{FF2B5EF4-FFF2-40B4-BE49-F238E27FC236}">
                <a16:creationId xmlns:a16="http://schemas.microsoft.com/office/drawing/2014/main" id="{820D2C8D-58E6-4860-9EE0-CEF00DEB2DA1}"/>
              </a:ext>
            </a:extLst>
          </p:cNvPr>
          <p:cNvSpPr txBox="1"/>
          <p:nvPr/>
        </p:nvSpPr>
        <p:spPr>
          <a:xfrm>
            <a:off x="10260148" y="4209421"/>
            <a:ext cx="143211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277"/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離校</a:t>
            </a:r>
            <a:endParaRPr lang="en-US" altLang="zh-TW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914277"/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年考</a:t>
            </a:r>
          </a:p>
        </p:txBody>
      </p: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49912209-7380-450A-A794-197D5C993430}"/>
              </a:ext>
            </a:extLst>
          </p:cNvPr>
          <p:cNvSpPr txBox="1"/>
          <p:nvPr/>
        </p:nvSpPr>
        <p:spPr>
          <a:xfrm>
            <a:off x="10442440" y="4925769"/>
            <a:ext cx="118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77"/>
            <a:r>
              <a:rPr lang="zh-TW" altLang="en-US" sz="3600" b="1" dirty="0">
                <a:ln w="0"/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碩士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24198E01-CEFD-4F77-A12B-7B94A9040C68}"/>
              </a:ext>
            </a:extLst>
          </p:cNvPr>
          <p:cNvSpPr/>
          <p:nvPr/>
        </p:nvSpPr>
        <p:spPr>
          <a:xfrm>
            <a:off x="4262065" y="4204205"/>
            <a:ext cx="1341047" cy="1337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7"/>
            <a:endParaRPr lang="zh-TW" altLang="en-US" sz="1799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850C13FB-562F-4C2B-BF6E-E97F38102A25}"/>
              </a:ext>
            </a:extLst>
          </p:cNvPr>
          <p:cNvSpPr txBox="1"/>
          <p:nvPr/>
        </p:nvSpPr>
        <p:spPr>
          <a:xfrm>
            <a:off x="4406121" y="4378680"/>
            <a:ext cx="1061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77"/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直接就業</a:t>
            </a:r>
          </a:p>
        </p:txBody>
      </p:sp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628976B1-4E3B-491D-A880-4C63463F339C}"/>
              </a:ext>
            </a:extLst>
          </p:cNvPr>
          <p:cNvSpPr txBox="1"/>
          <p:nvPr/>
        </p:nvSpPr>
        <p:spPr>
          <a:xfrm>
            <a:off x="6362040" y="4575740"/>
            <a:ext cx="1237705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77"/>
            <a:r>
              <a:rPr lang="en-US" altLang="zh-TW" sz="6599" dirty="0">
                <a:ln w="0"/>
                <a:solidFill>
                  <a:srgbClr val="5B9BD5"/>
                </a:solidFill>
                <a:latin typeface="Calibri" panose="020F0502020204030204"/>
                <a:ea typeface="新細明體" panose="02020500000000000000" pitchFamily="18" charset="-120"/>
              </a:rPr>
              <a:t>2N</a:t>
            </a:r>
            <a:endParaRPr lang="zh-TW" altLang="en-US" sz="6599" dirty="0">
              <a:ln w="0"/>
              <a:solidFill>
                <a:srgbClr val="5B9BD5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5D26383B-FE31-4319-BE7B-090B50B72087}"/>
              </a:ext>
            </a:extLst>
          </p:cNvPr>
          <p:cNvCxnSpPr>
            <a:cxnSpLocks/>
          </p:cNvCxnSpPr>
          <p:nvPr/>
        </p:nvCxnSpPr>
        <p:spPr>
          <a:xfrm>
            <a:off x="4893866" y="3800945"/>
            <a:ext cx="6086895" cy="0"/>
          </a:xfrm>
          <a:prstGeom prst="line">
            <a:avLst/>
          </a:prstGeom>
          <a:ln w="57150">
            <a:solidFill>
              <a:srgbClr val="5B9BD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8" name="文字方塊 107">
            <a:extLst>
              <a:ext uri="{FF2B5EF4-FFF2-40B4-BE49-F238E27FC236}">
                <a16:creationId xmlns:a16="http://schemas.microsoft.com/office/drawing/2014/main" id="{36CCB58B-A7D7-432F-8F69-F8FF4BD52328}"/>
              </a:ext>
            </a:extLst>
          </p:cNvPr>
          <p:cNvSpPr txBox="1"/>
          <p:nvPr/>
        </p:nvSpPr>
        <p:spPr>
          <a:xfrm>
            <a:off x="5673979" y="5712482"/>
            <a:ext cx="2466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77"/>
            <a:r>
              <a:rPr lang="zh-TW" altLang="en-US" sz="20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就業且於</a:t>
            </a:r>
            <a:endParaRPr lang="en-US" altLang="zh-TW" sz="2000" b="1" dirty="0">
              <a:solidFill>
                <a:srgbClr val="5B9BD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914277"/>
            <a:r>
              <a:rPr lang="zh-TW" altLang="en-US" sz="20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二技進修部</a:t>
            </a:r>
            <a:endParaRPr lang="en-US" altLang="zh-TW" sz="2000" b="1" dirty="0">
              <a:solidFill>
                <a:srgbClr val="5B9BD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914277"/>
            <a:r>
              <a:rPr lang="zh-TW" altLang="en-US" sz="20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在職進修</a:t>
            </a:r>
          </a:p>
        </p:txBody>
      </p:sp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2DDFCBF0-5266-4565-A034-7B6D624148F9}"/>
              </a:ext>
            </a:extLst>
          </p:cNvPr>
          <p:cNvSpPr txBox="1"/>
          <p:nvPr/>
        </p:nvSpPr>
        <p:spPr>
          <a:xfrm>
            <a:off x="7840877" y="5866086"/>
            <a:ext cx="246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77"/>
            <a:r>
              <a:rPr lang="zh-TW" altLang="en-US" sz="20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升讀</a:t>
            </a:r>
            <a:endParaRPr lang="en-US" altLang="zh-TW" sz="2000" b="1" dirty="0">
              <a:solidFill>
                <a:srgbClr val="5B9BD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914277"/>
            <a:r>
              <a:rPr lang="zh-TW" altLang="en-US" sz="20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二技日間部</a:t>
            </a:r>
          </a:p>
        </p:txBody>
      </p:sp>
      <p:sp>
        <p:nvSpPr>
          <p:cNvPr id="110" name="文字方塊 109">
            <a:extLst>
              <a:ext uri="{FF2B5EF4-FFF2-40B4-BE49-F238E27FC236}">
                <a16:creationId xmlns:a16="http://schemas.microsoft.com/office/drawing/2014/main" id="{4577D595-945F-4698-B2C3-E5E81724D456}"/>
              </a:ext>
            </a:extLst>
          </p:cNvPr>
          <p:cNvSpPr txBox="1"/>
          <p:nvPr/>
        </p:nvSpPr>
        <p:spPr>
          <a:xfrm>
            <a:off x="10125374" y="5726827"/>
            <a:ext cx="1701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77"/>
            <a:r>
              <a:rPr lang="zh-TW" altLang="en-US" sz="20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二專畢業</a:t>
            </a:r>
            <a:endParaRPr lang="en-US" altLang="zh-TW" sz="2000" b="1" dirty="0">
              <a:solidFill>
                <a:srgbClr val="5B9BD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914277"/>
            <a:r>
              <a:rPr lang="zh-TW" altLang="en-US" sz="20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離校</a:t>
            </a:r>
            <a:r>
              <a:rPr lang="en-US" altLang="zh-TW" sz="20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年以上可報考碩一</a:t>
            </a:r>
          </a:p>
        </p:txBody>
      </p:sp>
      <p:sp>
        <p:nvSpPr>
          <p:cNvPr id="111" name="文字方塊 110">
            <a:extLst>
              <a:ext uri="{FF2B5EF4-FFF2-40B4-BE49-F238E27FC236}">
                <a16:creationId xmlns:a16="http://schemas.microsoft.com/office/drawing/2014/main" id="{D4B28C25-6660-4D8F-B35B-E636765ED48A}"/>
              </a:ext>
            </a:extLst>
          </p:cNvPr>
          <p:cNvSpPr txBox="1"/>
          <p:nvPr/>
        </p:nvSpPr>
        <p:spPr>
          <a:xfrm>
            <a:off x="4198877" y="5952232"/>
            <a:ext cx="1494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77"/>
            <a:r>
              <a:rPr lang="zh-TW" altLang="en-US" sz="20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畢業即就業</a:t>
            </a:r>
          </a:p>
        </p:txBody>
      </p:sp>
      <p:cxnSp>
        <p:nvCxnSpPr>
          <p:cNvPr id="112" name="直線接點 111">
            <a:extLst>
              <a:ext uri="{FF2B5EF4-FFF2-40B4-BE49-F238E27FC236}">
                <a16:creationId xmlns:a16="http://schemas.microsoft.com/office/drawing/2014/main" id="{E38B0813-32B7-4689-888D-7340EA9319FB}"/>
              </a:ext>
            </a:extLst>
          </p:cNvPr>
          <p:cNvCxnSpPr>
            <a:cxnSpLocks/>
          </p:cNvCxnSpPr>
          <p:nvPr/>
        </p:nvCxnSpPr>
        <p:spPr>
          <a:xfrm flipH="1" flipV="1">
            <a:off x="4911282" y="3779578"/>
            <a:ext cx="1" cy="323982"/>
          </a:xfrm>
          <a:prstGeom prst="line">
            <a:avLst/>
          </a:prstGeom>
          <a:ln w="57150">
            <a:solidFill>
              <a:srgbClr val="5B9BD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直線接點 112">
            <a:extLst>
              <a:ext uri="{FF2B5EF4-FFF2-40B4-BE49-F238E27FC236}">
                <a16:creationId xmlns:a16="http://schemas.microsoft.com/office/drawing/2014/main" id="{268973DF-A7F3-439D-88E7-BEA14BDDC174}"/>
              </a:ext>
            </a:extLst>
          </p:cNvPr>
          <p:cNvCxnSpPr>
            <a:cxnSpLocks/>
          </p:cNvCxnSpPr>
          <p:nvPr/>
        </p:nvCxnSpPr>
        <p:spPr>
          <a:xfrm flipH="1" flipV="1">
            <a:off x="10970581" y="3770247"/>
            <a:ext cx="1" cy="323982"/>
          </a:xfrm>
          <a:prstGeom prst="line">
            <a:avLst/>
          </a:prstGeom>
          <a:ln w="57150">
            <a:solidFill>
              <a:srgbClr val="5B9BD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6" name="直線接點 115">
            <a:extLst>
              <a:ext uri="{FF2B5EF4-FFF2-40B4-BE49-F238E27FC236}">
                <a16:creationId xmlns:a16="http://schemas.microsoft.com/office/drawing/2014/main" id="{7D19C0CD-41A8-4DBB-B0DF-FC702923197B}"/>
              </a:ext>
            </a:extLst>
          </p:cNvPr>
          <p:cNvCxnSpPr>
            <a:cxnSpLocks/>
          </p:cNvCxnSpPr>
          <p:nvPr/>
        </p:nvCxnSpPr>
        <p:spPr>
          <a:xfrm flipH="1" flipV="1">
            <a:off x="8969991" y="3779578"/>
            <a:ext cx="1" cy="323982"/>
          </a:xfrm>
          <a:prstGeom prst="line">
            <a:avLst/>
          </a:prstGeom>
          <a:ln w="57150">
            <a:solidFill>
              <a:srgbClr val="5B9BD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直線接點 116">
            <a:extLst>
              <a:ext uri="{FF2B5EF4-FFF2-40B4-BE49-F238E27FC236}">
                <a16:creationId xmlns:a16="http://schemas.microsoft.com/office/drawing/2014/main" id="{8F678BD9-E816-498E-BE99-7F18254158F5}"/>
              </a:ext>
            </a:extLst>
          </p:cNvPr>
          <p:cNvCxnSpPr>
            <a:cxnSpLocks/>
          </p:cNvCxnSpPr>
          <p:nvPr/>
        </p:nvCxnSpPr>
        <p:spPr>
          <a:xfrm flipH="1" flipV="1">
            <a:off x="6929438" y="3779578"/>
            <a:ext cx="1" cy="323982"/>
          </a:xfrm>
          <a:prstGeom prst="line">
            <a:avLst/>
          </a:prstGeom>
          <a:ln w="57150">
            <a:solidFill>
              <a:srgbClr val="5B9BD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117FE8DD-DAD4-408D-A7CE-69CEF0831606}"/>
              </a:ext>
            </a:extLst>
          </p:cNvPr>
          <p:cNvSpPr/>
          <p:nvPr/>
        </p:nvSpPr>
        <p:spPr>
          <a:xfrm>
            <a:off x="4120096" y="4097832"/>
            <a:ext cx="1637503" cy="2630254"/>
          </a:xfrm>
          <a:prstGeom prst="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7"/>
            <a:endParaRPr lang="zh-TW" altLang="en-US" sz="1799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33B65625-0AB8-487B-9672-2C096E706D6F}"/>
              </a:ext>
            </a:extLst>
          </p:cNvPr>
          <p:cNvSpPr/>
          <p:nvPr/>
        </p:nvSpPr>
        <p:spPr>
          <a:xfrm>
            <a:off x="8147252" y="4107163"/>
            <a:ext cx="1637503" cy="2630254"/>
          </a:xfrm>
          <a:prstGeom prst="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7"/>
            <a:endParaRPr lang="zh-TW" altLang="en-US" sz="1799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7ECF64E7-71FB-40DE-8CFD-73685A1D1487}"/>
              </a:ext>
            </a:extLst>
          </p:cNvPr>
          <p:cNvSpPr/>
          <p:nvPr/>
        </p:nvSpPr>
        <p:spPr>
          <a:xfrm>
            <a:off x="10161253" y="4105434"/>
            <a:ext cx="1637503" cy="2630254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7"/>
            <a:endParaRPr lang="zh-TW" altLang="en-US" sz="1799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E11E4838-EC36-4749-B7B5-85AD8EE1029E}"/>
              </a:ext>
            </a:extLst>
          </p:cNvPr>
          <p:cNvSpPr/>
          <p:nvPr/>
        </p:nvSpPr>
        <p:spPr>
          <a:xfrm>
            <a:off x="6092496" y="4114765"/>
            <a:ext cx="1637503" cy="2630254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7"/>
            <a:endParaRPr lang="zh-TW" altLang="en-US" sz="1799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121" name="群組 120">
            <a:extLst>
              <a:ext uri="{FF2B5EF4-FFF2-40B4-BE49-F238E27FC236}">
                <a16:creationId xmlns:a16="http://schemas.microsoft.com/office/drawing/2014/main" id="{E8D7CF53-BCFD-41A4-A6AA-9C8EE26745B4}"/>
              </a:ext>
            </a:extLst>
          </p:cNvPr>
          <p:cNvGrpSpPr/>
          <p:nvPr/>
        </p:nvGrpSpPr>
        <p:grpSpPr>
          <a:xfrm rot="300532">
            <a:off x="10116885" y="2657268"/>
            <a:ext cx="1513480" cy="870733"/>
            <a:chOff x="8968576" y="458172"/>
            <a:chExt cx="1966183" cy="1149154"/>
          </a:xfrm>
        </p:grpSpPr>
        <p:sp>
          <p:nvSpPr>
            <p:cNvPr id="122" name="橢圓 121">
              <a:extLst>
                <a:ext uri="{FF2B5EF4-FFF2-40B4-BE49-F238E27FC236}">
                  <a16:creationId xmlns:a16="http://schemas.microsoft.com/office/drawing/2014/main" id="{2A468D35-D41F-4C09-B998-B04C2612E54B}"/>
                </a:ext>
              </a:extLst>
            </p:cNvPr>
            <p:cNvSpPr/>
            <p:nvPr/>
          </p:nvSpPr>
          <p:spPr>
            <a:xfrm>
              <a:off x="8968576" y="458172"/>
              <a:ext cx="1966183" cy="1149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77"/>
              <a:endParaRPr lang="zh-TW" altLang="en-US" sz="1799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23" name="橢圓 122">
              <a:extLst>
                <a:ext uri="{FF2B5EF4-FFF2-40B4-BE49-F238E27FC236}">
                  <a16:creationId xmlns:a16="http://schemas.microsoft.com/office/drawing/2014/main" id="{560FD704-802B-4C62-A958-38F271F09B06}"/>
                </a:ext>
              </a:extLst>
            </p:cNvPr>
            <p:cNvSpPr/>
            <p:nvPr/>
          </p:nvSpPr>
          <p:spPr>
            <a:xfrm>
              <a:off x="9049557" y="512000"/>
              <a:ext cx="1804206" cy="10544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77"/>
              <a:endParaRPr lang="zh-TW" altLang="en-US" sz="1799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24" name="文字方塊 123">
              <a:extLst>
                <a:ext uri="{FF2B5EF4-FFF2-40B4-BE49-F238E27FC236}">
                  <a16:creationId xmlns:a16="http://schemas.microsoft.com/office/drawing/2014/main" id="{A5CBF320-C16A-4C75-9D5C-CFA0A200B244}"/>
                </a:ext>
              </a:extLst>
            </p:cNvPr>
            <p:cNvSpPr txBox="1"/>
            <p:nvPr/>
          </p:nvSpPr>
          <p:spPr>
            <a:xfrm>
              <a:off x="9030025" y="644419"/>
              <a:ext cx="1884354" cy="609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77"/>
              <a:r>
                <a:rPr lang="zh-TW" altLang="en-US" sz="2400" b="1" dirty="0">
                  <a:ln w="0"/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多元進路</a:t>
              </a:r>
            </a:p>
          </p:txBody>
        </p:sp>
      </p:grpSp>
      <p:sp>
        <p:nvSpPr>
          <p:cNvPr id="125" name="Parallelogram 15">
            <a:extLst>
              <a:ext uri="{FF2B5EF4-FFF2-40B4-BE49-F238E27FC236}">
                <a16:creationId xmlns:a16="http://schemas.microsoft.com/office/drawing/2014/main" id="{48B0CDC7-F1C8-4820-9962-8806426DE66F}"/>
              </a:ext>
            </a:extLst>
          </p:cNvPr>
          <p:cNvSpPr/>
          <p:nvPr/>
        </p:nvSpPr>
        <p:spPr>
          <a:xfrm rot="17224455">
            <a:off x="11331228" y="2493255"/>
            <a:ext cx="534392" cy="56481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77"/>
            <a:endParaRPr lang="ko-KR" altLang="en-US" sz="2699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126" name="文字方塊 125">
            <a:extLst>
              <a:ext uri="{FF2B5EF4-FFF2-40B4-BE49-F238E27FC236}">
                <a16:creationId xmlns:a16="http://schemas.microsoft.com/office/drawing/2014/main" id="{CD228DE8-6E43-45EC-A7C2-2386C9564B77}"/>
              </a:ext>
            </a:extLst>
          </p:cNvPr>
          <p:cNvSpPr txBox="1"/>
          <p:nvPr/>
        </p:nvSpPr>
        <p:spPr>
          <a:xfrm>
            <a:off x="4517258" y="514106"/>
            <a:ext cx="7188689" cy="915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77">
              <a:lnSpc>
                <a:spcPts val="2200"/>
              </a:lnSpc>
            </a:pPr>
            <a:r>
              <a:rPr lang="zh-TW" altLang="en-US" sz="1599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可透過單招管道甄試入學升讀科大（二專），免用統測成績，減輕學生升學壓力</a:t>
            </a:r>
            <a:r>
              <a:rPr lang="zh-TW" altLang="en-US" sz="1599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；學生亦能修習技高與科大合作共構之課程內容，</a:t>
            </a:r>
            <a:r>
              <a:rPr lang="zh-TW" altLang="en-US" sz="1599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專注於專業技術能力培養</a:t>
            </a:r>
            <a:r>
              <a:rPr lang="zh-TW" altLang="en-US" sz="1599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，提升就業力。</a:t>
            </a:r>
          </a:p>
        </p:txBody>
      </p:sp>
      <p:sp>
        <p:nvSpPr>
          <p:cNvPr id="130" name="文字方塊 129">
            <a:extLst>
              <a:ext uri="{FF2B5EF4-FFF2-40B4-BE49-F238E27FC236}">
                <a16:creationId xmlns:a16="http://schemas.microsoft.com/office/drawing/2014/main" id="{85637954-BF57-4DF6-911C-A202ADB48979}"/>
              </a:ext>
            </a:extLst>
          </p:cNvPr>
          <p:cNvSpPr txBox="1"/>
          <p:nvPr/>
        </p:nvSpPr>
        <p:spPr>
          <a:xfrm>
            <a:off x="3918912" y="145913"/>
            <a:ext cx="6095665" cy="374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77">
              <a:lnSpc>
                <a:spcPts val="2200"/>
              </a:lnSpc>
            </a:pPr>
            <a:r>
              <a:rPr lang="zh-TW" altLang="en-US" sz="2400" b="1" dirty="0">
                <a:solidFill>
                  <a:srgbClr val="447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一、減輕升學壓力，專注學習專業技術：</a:t>
            </a:r>
            <a:endParaRPr lang="en-US" altLang="zh-TW" sz="2400" b="1" dirty="0">
              <a:solidFill>
                <a:srgbClr val="4472C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1" name="文字方塊 130">
            <a:extLst>
              <a:ext uri="{FF2B5EF4-FFF2-40B4-BE49-F238E27FC236}">
                <a16:creationId xmlns:a16="http://schemas.microsoft.com/office/drawing/2014/main" id="{907EC0CC-2311-409C-8D2B-9691B5CE86C5}"/>
              </a:ext>
            </a:extLst>
          </p:cNvPr>
          <p:cNvSpPr txBox="1"/>
          <p:nvPr/>
        </p:nvSpPr>
        <p:spPr>
          <a:xfrm>
            <a:off x="3867995" y="1521484"/>
            <a:ext cx="6095665" cy="374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77">
              <a:lnSpc>
                <a:spcPts val="2200"/>
              </a:lnSpc>
            </a:pPr>
            <a:r>
              <a:rPr lang="zh-TW" altLang="en-US" sz="2400" b="1" dirty="0">
                <a:solidFill>
                  <a:srgbClr val="447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二、兼顧繼續升學與就業需求：</a:t>
            </a:r>
            <a:endParaRPr lang="en-US" altLang="zh-TW" sz="2400" b="1" dirty="0">
              <a:solidFill>
                <a:srgbClr val="4472C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2" name="文字方塊 131">
            <a:extLst>
              <a:ext uri="{FF2B5EF4-FFF2-40B4-BE49-F238E27FC236}">
                <a16:creationId xmlns:a16="http://schemas.microsoft.com/office/drawing/2014/main" id="{86B772E3-32A3-4CCC-8461-FA2077D910A2}"/>
              </a:ext>
            </a:extLst>
          </p:cNvPr>
          <p:cNvSpPr txBox="1"/>
          <p:nvPr/>
        </p:nvSpPr>
        <p:spPr>
          <a:xfrm>
            <a:off x="4517258" y="1830763"/>
            <a:ext cx="7054606" cy="6331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lnSpc>
                <a:spcPts val="2200"/>
              </a:lnSpc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277"/>
            <a:r>
              <a:rPr lang="zh-TW" altLang="en-US" sz="1599" b="0" dirty="0">
                <a:solidFill>
                  <a:prstClr val="black"/>
                </a:solidFill>
              </a:rPr>
              <a:t>專班生</a:t>
            </a:r>
            <a:r>
              <a:rPr lang="zh-TW" altLang="en-US" sz="1599" dirty="0">
                <a:solidFill>
                  <a:prstClr val="black"/>
                </a:solidFill>
              </a:rPr>
              <a:t>取得副學士學位</a:t>
            </a:r>
            <a:r>
              <a:rPr lang="zh-TW" altLang="en-US" sz="1599" b="0" dirty="0">
                <a:solidFill>
                  <a:prstClr val="black"/>
                </a:solidFill>
              </a:rPr>
              <a:t>後，</a:t>
            </a:r>
            <a:r>
              <a:rPr lang="zh-TW" altLang="en-US" sz="1599" dirty="0">
                <a:solidFill>
                  <a:prstClr val="black"/>
                </a:solidFill>
              </a:rPr>
              <a:t>亦可銜接二技取得學士學位</a:t>
            </a:r>
            <a:r>
              <a:rPr lang="zh-TW" altLang="en-US" sz="1599" b="0" dirty="0">
                <a:solidFill>
                  <a:prstClr val="black"/>
                </a:solidFill>
              </a:rPr>
              <a:t>。如果對於先就業再深造有興趣者，還可以</a:t>
            </a:r>
            <a:r>
              <a:rPr lang="zh-TW" altLang="en-US" sz="1599" dirty="0">
                <a:solidFill>
                  <a:prstClr val="black"/>
                </a:solidFill>
              </a:rPr>
              <a:t>完成3+2並就業三年後，直接報考碩士班</a:t>
            </a:r>
            <a:r>
              <a:rPr lang="zh-TW" altLang="en-US" sz="1599" b="0" dirty="0">
                <a:solidFill>
                  <a:prstClr val="black"/>
                </a:solidFill>
              </a:rPr>
              <a:t>。</a:t>
            </a:r>
          </a:p>
        </p:txBody>
      </p:sp>
      <p:sp>
        <p:nvSpPr>
          <p:cNvPr id="22" name="箭號: 向下 21">
            <a:extLst>
              <a:ext uri="{FF2B5EF4-FFF2-40B4-BE49-F238E27FC236}">
                <a16:creationId xmlns:a16="http://schemas.microsoft.com/office/drawing/2014/main" id="{F1245E02-A463-4224-A2F6-BB7591AFD9E4}"/>
              </a:ext>
            </a:extLst>
          </p:cNvPr>
          <p:cNvSpPr/>
          <p:nvPr/>
        </p:nvSpPr>
        <p:spPr>
          <a:xfrm>
            <a:off x="7697899" y="3375911"/>
            <a:ext cx="509257" cy="442139"/>
          </a:xfrm>
          <a:prstGeom prst="downArrow">
            <a:avLst/>
          </a:prstGeom>
          <a:solidFill>
            <a:srgbClr val="4472C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7"/>
            <a:endParaRPr lang="zh-TW" altLang="en-US" sz="1799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064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897494" y="262745"/>
            <a:ext cx="10852545" cy="699136"/>
          </a:xfrm>
          <a:prstGeom prst="rect">
            <a:avLst/>
          </a:prstGeom>
          <a:noFill/>
          <a:ln w="38100">
            <a:solidFill>
              <a:srgbClr val="DE4B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新五專模式、升學就業沒煩惱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3">
            <a:extLst>
              <a:ext uri="{FF2B5EF4-FFF2-40B4-BE49-F238E27FC236}">
                <a16:creationId xmlns:a16="http://schemas.microsoft.com/office/drawing/2014/main" id="{019A4F68-2851-4538-B406-FA11F6589E0A}"/>
              </a:ext>
            </a:extLst>
          </p:cNvPr>
          <p:cNvSpPr txBox="1">
            <a:spLocks/>
          </p:cNvSpPr>
          <p:nvPr/>
        </p:nvSpPr>
        <p:spPr>
          <a:xfrm>
            <a:off x="186011" y="1516521"/>
            <a:ext cx="1880316" cy="4483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辦理方式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A356365E-20FD-4B1E-83BC-2DA5502E15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01651" y="2275768"/>
            <a:ext cx="9634298" cy="359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897494" y="262745"/>
            <a:ext cx="10852545" cy="699136"/>
          </a:xfrm>
          <a:prstGeom prst="rect">
            <a:avLst/>
          </a:prstGeom>
          <a:noFill/>
          <a:ln w="38100">
            <a:solidFill>
              <a:srgbClr val="DE4B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新五專模式、升學就業沒煩惱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72E5182F-2C19-4493-B2A8-B98BBCF31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796283"/>
              </p:ext>
            </p:extLst>
          </p:nvPr>
        </p:nvGraphicFramePr>
        <p:xfrm>
          <a:off x="1094704" y="1336388"/>
          <a:ext cx="10276095" cy="5023772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60000"/>
                    <a:lumOff val="40000"/>
                  </a:schemeClr>
                </a:solidFill>
                <a:tableStyleId>{5C22544A-7EE6-4342-B048-85BDC9FD1C3A}</a:tableStyleId>
              </a:tblPr>
              <a:tblGrid>
                <a:gridCol w="4494727">
                  <a:extLst>
                    <a:ext uri="{9D8B030D-6E8A-4147-A177-3AD203B41FA5}">
                      <a16:colId xmlns:a16="http://schemas.microsoft.com/office/drawing/2014/main" val="2214741914"/>
                    </a:ext>
                  </a:extLst>
                </a:gridCol>
                <a:gridCol w="5781368">
                  <a:extLst>
                    <a:ext uri="{9D8B030D-6E8A-4147-A177-3AD203B41FA5}">
                      <a16:colId xmlns:a16="http://schemas.microsoft.com/office/drawing/2014/main" val="643323235"/>
                    </a:ext>
                  </a:extLst>
                </a:gridCol>
              </a:tblGrid>
              <a:tr h="1255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本校辦理科班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合作學校及科系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992590"/>
                  </a:ext>
                </a:extLst>
              </a:tr>
              <a:tr h="1255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國立虎尾科技大學</a:t>
                      </a:r>
                      <a:endParaRPr lang="en-US" altLang="zh-TW" sz="2400" b="1" dirty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電子工程系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36124"/>
                  </a:ext>
                </a:extLst>
              </a:tr>
              <a:tr h="1255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資料處理科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國立勤益科技大學</a:t>
                      </a:r>
                      <a:endParaRPr lang="en-US" altLang="zh-TW" sz="2400" b="1" dirty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資訊管理系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759124"/>
                  </a:ext>
                </a:extLst>
              </a:tr>
              <a:tr h="1255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餐飲管理科</a:t>
                      </a:r>
                      <a:endParaRPr lang="en-US" altLang="zh-TW" sz="2400" b="1" dirty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廣告設計科</a:t>
                      </a:r>
                      <a:endParaRPr lang="en-US" altLang="zh-TW" sz="2400" b="1" dirty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資料處理科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國立高雄餐旅大學</a:t>
                      </a:r>
                      <a:endParaRPr lang="en-US" altLang="zh-TW" sz="2400" b="1" dirty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b="1" dirty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餐旅暨會展行銷系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88209"/>
                  </a:ext>
                </a:extLst>
              </a:tr>
            </a:tbl>
          </a:graphicData>
        </a:graphic>
      </p:graphicFrame>
      <p:pic>
        <p:nvPicPr>
          <p:cNvPr id="15" name="圖片 14">
            <a:extLst>
              <a:ext uri="{FF2B5EF4-FFF2-40B4-BE49-F238E27FC236}">
                <a16:creationId xmlns:a16="http://schemas.microsoft.com/office/drawing/2014/main" id="{9FB28F95-80A4-4295-A3BC-79F45DC5A9D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654" y="2717952"/>
            <a:ext cx="1181642" cy="108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85B60BBB-5DFB-4CCB-866C-A5F16BD9F30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654" y="3921860"/>
            <a:ext cx="1181642" cy="108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BEE5CFC0-05D5-4203-A0F8-EA0B94DA458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089" y="5521612"/>
            <a:ext cx="2884800" cy="758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6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897494" y="262745"/>
            <a:ext cx="10852545" cy="699136"/>
          </a:xfrm>
          <a:prstGeom prst="rect">
            <a:avLst/>
          </a:prstGeom>
          <a:noFill/>
          <a:ln w="38100">
            <a:solidFill>
              <a:srgbClr val="DE4B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新五專模式 未來進路規劃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D2F22221-7689-4264-98FD-6C4BD301496C}"/>
              </a:ext>
            </a:extLst>
          </p:cNvPr>
          <p:cNvGrpSpPr/>
          <p:nvPr/>
        </p:nvGrpSpPr>
        <p:grpSpPr>
          <a:xfrm>
            <a:off x="287212" y="1190757"/>
            <a:ext cx="11353812" cy="5202101"/>
            <a:chOff x="401781" y="566990"/>
            <a:chExt cx="11353812" cy="5202101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1961ED33-6AA8-4A84-B6B3-0FAA337313A2}"/>
                </a:ext>
              </a:extLst>
            </p:cNvPr>
            <p:cNvGrpSpPr/>
            <p:nvPr/>
          </p:nvGrpSpPr>
          <p:grpSpPr>
            <a:xfrm>
              <a:off x="401781" y="566990"/>
              <a:ext cx="10903529" cy="4508094"/>
              <a:chOff x="401781" y="566990"/>
              <a:chExt cx="10903529" cy="4508094"/>
            </a:xfrm>
          </p:grpSpPr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id="{05AB98DC-1E44-4791-9503-35E37066780F}"/>
                  </a:ext>
                </a:extLst>
              </p:cNvPr>
              <p:cNvGrpSpPr/>
              <p:nvPr/>
            </p:nvGrpSpPr>
            <p:grpSpPr>
              <a:xfrm>
                <a:off x="401781" y="2520435"/>
                <a:ext cx="3692237" cy="369332"/>
                <a:chOff x="387927" y="1246910"/>
                <a:chExt cx="3692237" cy="369332"/>
              </a:xfrm>
            </p:grpSpPr>
            <p:sp>
              <p:nvSpPr>
                <p:cNvPr id="47" name="文字方塊 46">
                  <a:extLst>
                    <a:ext uri="{FF2B5EF4-FFF2-40B4-BE49-F238E27FC236}">
                      <a16:creationId xmlns:a16="http://schemas.microsoft.com/office/drawing/2014/main" id="{E300C9D3-F9F9-4575-A6D4-DD9A200493B6}"/>
                    </a:ext>
                  </a:extLst>
                </p:cNvPr>
                <p:cNvSpPr txBox="1"/>
                <p:nvPr/>
              </p:nvSpPr>
              <p:spPr>
                <a:xfrm>
                  <a:off x="387927" y="1246910"/>
                  <a:ext cx="1593273" cy="369332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zh-TW" altLang="en-US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國中教育會考</a:t>
                  </a:r>
                </a:p>
              </p:txBody>
            </p:sp>
            <p:cxnSp>
              <p:nvCxnSpPr>
                <p:cNvPr id="48" name="直線單箭頭接點 47">
                  <a:extLst>
                    <a:ext uri="{FF2B5EF4-FFF2-40B4-BE49-F238E27FC236}">
                      <a16:creationId xmlns:a16="http://schemas.microsoft.com/office/drawing/2014/main" id="{4B9F6BBD-07A4-494B-BF76-F489EE32CA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81200" y="1431576"/>
                  <a:ext cx="401782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CE43E4EF-7282-431D-A905-E3E9680CDABB}"/>
                    </a:ext>
                  </a:extLst>
                </p:cNvPr>
                <p:cNvSpPr txBox="1"/>
                <p:nvPr/>
              </p:nvSpPr>
              <p:spPr>
                <a:xfrm>
                  <a:off x="2486891" y="1246910"/>
                  <a:ext cx="1593273" cy="369332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zh-TW" altLang="en-US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國立玉井工商</a:t>
                  </a:r>
                </a:p>
              </p:txBody>
            </p:sp>
          </p:grpSp>
          <p:sp>
            <p:nvSpPr>
              <p:cNvPr id="27" name="右大括弧 26">
                <a:extLst>
                  <a:ext uri="{FF2B5EF4-FFF2-40B4-BE49-F238E27FC236}">
                    <a16:creationId xmlns:a16="http://schemas.microsoft.com/office/drawing/2014/main" id="{AEAE8FCC-80E6-44FB-BA7F-FE86672FF82D}"/>
                  </a:ext>
                </a:extLst>
              </p:cNvPr>
              <p:cNvSpPr/>
              <p:nvPr/>
            </p:nvSpPr>
            <p:spPr>
              <a:xfrm rot="10800000">
                <a:off x="4294901" y="890156"/>
                <a:ext cx="457200" cy="3629890"/>
              </a:xfrm>
              <a:prstGeom prst="rightBrac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92990BA8-FD3A-457B-B28E-8F6C5DF96250}"/>
                  </a:ext>
                </a:extLst>
              </p:cNvPr>
              <p:cNvSpPr txBox="1"/>
              <p:nvPr/>
            </p:nvSpPr>
            <p:spPr>
              <a:xfrm>
                <a:off x="4835229" y="705490"/>
                <a:ext cx="1011380" cy="369332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電子科</a:t>
                </a:r>
              </a:p>
            </p:txBody>
          </p:sp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D8B8495C-A336-400A-88D1-2B2149E705F4}"/>
                  </a:ext>
                </a:extLst>
              </p:cNvPr>
              <p:cNvSpPr txBox="1"/>
              <p:nvPr/>
            </p:nvSpPr>
            <p:spPr>
              <a:xfrm>
                <a:off x="4752101" y="2520435"/>
                <a:ext cx="1427017" cy="369332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資料處理科</a:t>
                </a:r>
              </a:p>
            </p:txBody>
          </p:sp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79BE9815-FA12-42F2-A93C-0F4B4C54AC19}"/>
                  </a:ext>
                </a:extLst>
              </p:cNvPr>
              <p:cNvSpPr txBox="1"/>
              <p:nvPr/>
            </p:nvSpPr>
            <p:spPr>
              <a:xfrm>
                <a:off x="4821374" y="4030570"/>
                <a:ext cx="1427017" cy="92333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餐飲管理科</a:t>
                </a:r>
                <a:endPara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廣告設計科</a:t>
                </a:r>
                <a:endPara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資料處理科</a:t>
                </a:r>
              </a:p>
            </p:txBody>
          </p:sp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70866C11-5662-48E0-85EE-3953569BD889}"/>
                  </a:ext>
                </a:extLst>
              </p:cNvPr>
              <p:cNvSpPr txBox="1"/>
              <p:nvPr/>
            </p:nvSpPr>
            <p:spPr>
              <a:xfrm>
                <a:off x="6712519" y="566990"/>
                <a:ext cx="1960418" cy="646331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國立虎尾科大</a:t>
                </a:r>
                <a:endPara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電子工程系</a:t>
                </a:r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二專</a:t>
                </a:r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2" name="直線單箭頭接點 31">
                <a:extLst>
                  <a:ext uri="{FF2B5EF4-FFF2-40B4-BE49-F238E27FC236}">
                    <a16:creationId xmlns:a16="http://schemas.microsoft.com/office/drawing/2014/main" id="{733A4FA6-409D-4DAF-8BB2-A51DA34DDA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2754" y="907475"/>
                <a:ext cx="77586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單箭頭接點 32">
                <a:extLst>
                  <a:ext uri="{FF2B5EF4-FFF2-40B4-BE49-F238E27FC236}">
                    <a16:creationId xmlns:a16="http://schemas.microsoft.com/office/drawing/2014/main" id="{F4463122-6CAC-4770-8D86-0500E6EBEE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2937" y="914405"/>
                <a:ext cx="533401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C5A908C-D465-4B03-97C4-978C30A42801}"/>
                  </a:ext>
                </a:extLst>
              </p:cNvPr>
              <p:cNvSpPr txBox="1"/>
              <p:nvPr/>
            </p:nvSpPr>
            <p:spPr>
              <a:xfrm>
                <a:off x="9251355" y="584309"/>
                <a:ext cx="1960418" cy="646331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國立虎尾科大</a:t>
                </a:r>
                <a:endPara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電子工程系</a:t>
                </a:r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二技</a:t>
                </a:r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5" name="直線單箭頭接點 34">
                <a:extLst>
                  <a:ext uri="{FF2B5EF4-FFF2-40B4-BE49-F238E27FC236}">
                    <a16:creationId xmlns:a16="http://schemas.microsoft.com/office/drawing/2014/main" id="{8B82FB77-CC46-4A3C-BFD4-AD0517E1A3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9118" y="2712030"/>
                <a:ext cx="4295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9AC06DAF-4DCF-495F-863D-EDC86C0418D4}"/>
                  </a:ext>
                </a:extLst>
              </p:cNvPr>
              <p:cNvSpPr txBox="1"/>
              <p:nvPr/>
            </p:nvSpPr>
            <p:spPr>
              <a:xfrm>
                <a:off x="6712519" y="2381935"/>
                <a:ext cx="1960418" cy="646331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國立勤益科大</a:t>
                </a:r>
                <a:endPara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資訊管理系</a:t>
                </a:r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二專</a:t>
                </a:r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7" name="直線單箭頭接點 36">
                <a:extLst>
                  <a:ext uri="{FF2B5EF4-FFF2-40B4-BE49-F238E27FC236}">
                    <a16:creationId xmlns:a16="http://schemas.microsoft.com/office/drawing/2014/main" id="{759945B0-FD29-4EC4-A60C-4D13B56928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9164" y="4474920"/>
                <a:ext cx="4295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C7DF5F90-6673-4713-A199-837E0BF0062F}"/>
                  </a:ext>
                </a:extLst>
              </p:cNvPr>
              <p:cNvSpPr txBox="1"/>
              <p:nvPr/>
            </p:nvSpPr>
            <p:spPr>
              <a:xfrm>
                <a:off x="6719426" y="4068624"/>
                <a:ext cx="2078210" cy="92333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國立高雄餐旅大學</a:t>
                </a:r>
                <a:endPara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餐旅暨會展行銷系</a:t>
                </a:r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二專</a:t>
                </a:r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9" name="直線單箭頭接點 38">
                <a:extLst>
                  <a:ext uri="{FF2B5EF4-FFF2-40B4-BE49-F238E27FC236}">
                    <a16:creationId xmlns:a16="http://schemas.microsoft.com/office/drawing/2014/main" id="{E1D5FE37-75E0-4136-B567-4379CA9E6E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72937" y="2381935"/>
                <a:ext cx="443354" cy="31970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單箭頭接點 39">
                <a:extLst>
                  <a:ext uri="{FF2B5EF4-FFF2-40B4-BE49-F238E27FC236}">
                    <a16:creationId xmlns:a16="http://schemas.microsoft.com/office/drawing/2014/main" id="{C0442317-BE7F-4CA5-BE2F-73D33F30F5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2937" y="2726454"/>
                <a:ext cx="443354" cy="30181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30A2357A-94BC-4321-924E-04B676F45241}"/>
                  </a:ext>
                </a:extLst>
              </p:cNvPr>
              <p:cNvSpPr txBox="1"/>
              <p:nvPr/>
            </p:nvSpPr>
            <p:spPr>
              <a:xfrm>
                <a:off x="9206338" y="2151103"/>
                <a:ext cx="1960418" cy="369332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科大端媒合就業</a:t>
                </a:r>
              </a:p>
            </p:txBody>
          </p:sp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3F90065-A0B3-426E-A504-C62CC24A0E06}"/>
                  </a:ext>
                </a:extLst>
              </p:cNvPr>
              <p:cNvSpPr txBox="1"/>
              <p:nvPr/>
            </p:nvSpPr>
            <p:spPr>
              <a:xfrm>
                <a:off x="9206338" y="2843600"/>
                <a:ext cx="1960418" cy="369332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升讀二技</a:t>
                </a:r>
              </a:p>
            </p:txBody>
          </p:sp>
          <p:cxnSp>
            <p:nvCxnSpPr>
              <p:cNvPr id="43" name="直線單箭頭接點 42">
                <a:extLst>
                  <a:ext uri="{FF2B5EF4-FFF2-40B4-BE49-F238E27FC236}">
                    <a16:creationId xmlns:a16="http://schemas.microsoft.com/office/drawing/2014/main" id="{C9B4252D-4FF6-49B8-B658-601298F545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11491" y="4244087"/>
                <a:ext cx="443354" cy="31970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單箭頭接點 43">
                <a:extLst>
                  <a:ext uri="{FF2B5EF4-FFF2-40B4-BE49-F238E27FC236}">
                    <a16:creationId xmlns:a16="http://schemas.microsoft.com/office/drawing/2014/main" id="{CC7E6D51-42A5-4B02-AA0A-FD33604B60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1491" y="4588606"/>
                <a:ext cx="443354" cy="30181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E3C4E980-1B63-424C-BD94-F1EC75D86D82}"/>
                  </a:ext>
                </a:extLst>
              </p:cNvPr>
              <p:cNvSpPr txBox="1"/>
              <p:nvPr/>
            </p:nvSpPr>
            <p:spPr>
              <a:xfrm>
                <a:off x="9344892" y="4013255"/>
                <a:ext cx="1960418" cy="369332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科大端媒合就業</a:t>
                </a:r>
              </a:p>
            </p:txBody>
          </p:sp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97D598C5-C7B7-4F81-8CBA-767D27C6840B}"/>
                  </a:ext>
                </a:extLst>
              </p:cNvPr>
              <p:cNvSpPr txBox="1"/>
              <p:nvPr/>
            </p:nvSpPr>
            <p:spPr>
              <a:xfrm>
                <a:off x="9344892" y="4705752"/>
                <a:ext cx="1960418" cy="369332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升讀二技</a:t>
                </a:r>
              </a:p>
            </p:txBody>
          </p:sp>
        </p:grp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40B50D5F-8C5E-4EDF-91B5-E8CAAE994FB1}"/>
                </a:ext>
              </a:extLst>
            </p:cNvPr>
            <p:cNvSpPr txBox="1"/>
            <p:nvPr/>
          </p:nvSpPr>
          <p:spPr>
            <a:xfrm>
              <a:off x="6750612" y="5372055"/>
              <a:ext cx="1960418" cy="36933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取得副學士學位</a:t>
              </a: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E05343EB-7E4D-4580-81F7-0BD412B2A72E}"/>
                </a:ext>
              </a:extLst>
            </p:cNvPr>
            <p:cNvSpPr txBox="1"/>
            <p:nvPr/>
          </p:nvSpPr>
          <p:spPr>
            <a:xfrm>
              <a:off x="9344892" y="5399759"/>
              <a:ext cx="1960418" cy="36933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取得學士學位</a:t>
              </a:r>
            </a:p>
          </p:txBody>
        </p: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501A8F61-48B2-469F-97B1-D7D4866102E6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11211773" y="907475"/>
              <a:ext cx="536882" cy="69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6447BC17-5FA9-4AD6-ADBF-F260F0D00629}"/>
                </a:ext>
              </a:extLst>
            </p:cNvPr>
            <p:cNvCxnSpPr>
              <a:cxnSpLocks/>
            </p:cNvCxnSpPr>
            <p:nvPr/>
          </p:nvCxnSpPr>
          <p:spPr>
            <a:xfrm>
              <a:off x="11170182" y="3028266"/>
              <a:ext cx="57847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65463D6B-1D32-459A-8D62-D4F4E5EED918}"/>
                </a:ext>
              </a:extLst>
            </p:cNvPr>
            <p:cNvCxnSpPr/>
            <p:nvPr/>
          </p:nvCxnSpPr>
          <p:spPr>
            <a:xfrm>
              <a:off x="11287984" y="4883488"/>
              <a:ext cx="467609" cy="693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2ADF72FD-56A1-43D8-A103-EB301E052CF1}"/>
                </a:ext>
              </a:extLst>
            </p:cNvPr>
            <p:cNvCxnSpPr>
              <a:cxnSpLocks/>
            </p:cNvCxnSpPr>
            <p:nvPr/>
          </p:nvCxnSpPr>
          <p:spPr>
            <a:xfrm>
              <a:off x="11748655" y="928255"/>
              <a:ext cx="6938" cy="46561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56885E3A-A8DE-4F71-8C2F-C838C1C2E0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12673" y="5602831"/>
              <a:ext cx="34292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14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4656" y="448819"/>
            <a:ext cx="10852544" cy="487754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提供豐厚資源支持，鼓勵學子</a:t>
            </a:r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就近入學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7494" y="1124744"/>
            <a:ext cx="10644932" cy="54705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</a:t>
            </a:r>
            <a:r>
              <a:rPr lang="zh-TW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乘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交通車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補助方案，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全額補助</a:t>
            </a:r>
            <a:endParaRPr lang="en-US" altLang="zh-TW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搭乘學校專車，不限身份。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36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36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學生住宿免費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，提供學生優質生活環境。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學校募集各種社會資源，以</a:t>
            </a:r>
            <a:r>
              <a:rPr lang="zh-TW" altLang="en-US" sz="2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教育儲蓄戶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形式，每年皆給許多弱勢同學獎金補助。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新生入學獎學金</a:t>
            </a:r>
            <a:endParaRPr lang="en-US" altLang="zh-TW" sz="2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63368"/>
              </p:ext>
            </p:extLst>
          </p:nvPr>
        </p:nvGraphicFramePr>
        <p:xfrm>
          <a:off x="2549256" y="3763107"/>
          <a:ext cx="7093487" cy="2337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2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3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類別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學習區完全免試入學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獎學金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33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獎勵國中畢業生升學當地高級中等學校獎學金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10,000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33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高職優質化就近入學勵學金</a:t>
                      </a:r>
                      <a:endParaRPr lang="zh-TW" altLang="en-US" sz="20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3,000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D707AB08-2EC0-43A9-B320-3CE2FC495082}"/>
              </a:ext>
            </a:extLst>
          </p:cNvPr>
          <p:cNvSpPr/>
          <p:nvPr/>
        </p:nvSpPr>
        <p:spPr>
          <a:xfrm>
            <a:off x="897494" y="262744"/>
            <a:ext cx="10852545" cy="795051"/>
          </a:xfrm>
          <a:prstGeom prst="rect">
            <a:avLst/>
          </a:prstGeom>
          <a:noFill/>
          <a:ln w="38100">
            <a:solidFill>
              <a:srgbClr val="DE4B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2196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52130" y="360465"/>
            <a:ext cx="7002322" cy="629587"/>
          </a:xfrm>
        </p:spPr>
        <p:txBody>
          <a:bodyPr>
            <a:normAutofit fontScale="90000"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在地優質的技術型高中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0836" y="1220796"/>
            <a:ext cx="8619203" cy="5534172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校務評鑑</a:t>
            </a:r>
            <a:r>
              <a:rPr lang="en-US" altLang="zh-TW" sz="2000" b="1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(106</a:t>
            </a:r>
            <a:r>
              <a:rPr lang="zh-TW" altLang="en-US" sz="2000" b="1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年上半年度</a:t>
            </a:r>
            <a:r>
              <a:rPr lang="en-US" altLang="zh-TW" sz="2000" b="1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各項評鑑指標成績優異：校長領導、課程教學、師資質量、學務輔導、環境設備、社群互動、實習輔導、績效表現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總評 「優等」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十二年國教課綱前導學校</a:t>
            </a:r>
            <a:endParaRPr lang="en-US" altLang="zh-TW" sz="2000" b="1" dirty="0">
              <a:solidFill>
                <a:srgbClr val="DE4B5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再度獲選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連續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獲選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半導體課程計畫執行學校</a:t>
            </a:r>
            <a:endParaRPr lang="en-US" altLang="zh-TW" sz="2000" b="1" dirty="0">
              <a:solidFill>
                <a:srgbClr val="DE4B5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度獲選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部份領域課程雙語教學前導學校</a:t>
            </a:r>
            <a:endParaRPr lang="en-US" altLang="zh-TW" sz="2000" b="1" dirty="0">
              <a:solidFill>
                <a:srgbClr val="DE4B5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再度獲選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連續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獲選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6636" lvl="4" indent="0">
              <a:lnSpc>
                <a:spcPct val="100000"/>
              </a:lnSpc>
              <a:buNone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6636" lvl="4" indent="0">
              <a:lnSpc>
                <a:spcPct val="100000"/>
              </a:lnSpc>
              <a:buNone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爆炸 1 7"/>
          <p:cNvSpPr/>
          <p:nvPr/>
        </p:nvSpPr>
        <p:spPr>
          <a:xfrm>
            <a:off x="719159" y="1140526"/>
            <a:ext cx="2036923" cy="1546405"/>
          </a:xfrm>
          <a:prstGeom prst="irregularSeal1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優 等</a:t>
            </a:r>
          </a:p>
        </p:txBody>
      </p:sp>
      <p:sp>
        <p:nvSpPr>
          <p:cNvPr id="9" name="波浪 8"/>
          <p:cNvSpPr/>
          <p:nvPr/>
        </p:nvSpPr>
        <p:spPr>
          <a:xfrm>
            <a:off x="909528" y="3108068"/>
            <a:ext cx="1656184" cy="1063002"/>
          </a:xfrm>
          <a:prstGeom prst="wave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榮 獲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9B2A1E9-4C88-4F7A-9BD1-E2E495459808}"/>
              </a:ext>
            </a:extLst>
          </p:cNvPr>
          <p:cNvSpPr/>
          <p:nvPr/>
        </p:nvSpPr>
        <p:spPr>
          <a:xfrm>
            <a:off x="897494" y="262744"/>
            <a:ext cx="10852545" cy="795051"/>
          </a:xfrm>
          <a:prstGeom prst="rect">
            <a:avLst/>
          </a:prstGeom>
          <a:noFill/>
          <a:ln w="38100">
            <a:solidFill>
              <a:srgbClr val="DE4B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837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041BB3E-7E92-4B36-982D-EDD5E19ED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610" y="649885"/>
            <a:ext cx="6353046" cy="581772"/>
          </a:xfrm>
        </p:spPr>
        <p:txBody>
          <a:bodyPr>
            <a:noAutofit/>
          </a:bodyPr>
          <a:lstStyle/>
          <a:p>
            <a:r>
              <a:rPr lang="en-US" altLang="zh-TW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開設班別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D463C7F-B723-4DC1-831A-9581ECA01C94}"/>
              </a:ext>
            </a:extLst>
          </p:cNvPr>
          <p:cNvSpPr/>
          <p:nvPr/>
        </p:nvSpPr>
        <p:spPr>
          <a:xfrm>
            <a:off x="1854558" y="543520"/>
            <a:ext cx="8558154" cy="699136"/>
          </a:xfrm>
          <a:prstGeom prst="rect">
            <a:avLst/>
          </a:prstGeom>
          <a:noFill/>
          <a:ln w="38100">
            <a:solidFill>
              <a:srgbClr val="DE4B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4236C9F-B4C6-47AF-880C-95E9D471F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761913"/>
              </p:ext>
            </p:extLst>
          </p:nvPr>
        </p:nvGraphicFramePr>
        <p:xfrm>
          <a:off x="1912272" y="1510137"/>
          <a:ext cx="8500441" cy="5295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3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8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9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學 制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科別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學生數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0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普通型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高級中等學校</a:t>
                      </a:r>
                      <a:endParaRPr lang="en-US" altLang="zh-TW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普通科</a:t>
                      </a:r>
                      <a:endParaRPr lang="en-US" altLang="zh-TW" sz="2000" b="1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34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44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技術型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高級中等學校</a:t>
                      </a:r>
                      <a:endParaRPr lang="en-US" altLang="zh-TW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食品加工科</a:t>
                      </a:r>
                      <a:r>
                        <a:rPr lang="zh-TW" altLang="en-US" sz="2000" b="1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endParaRPr lang="en-US" altLang="zh-TW" sz="2000" b="1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34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電子科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34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電機科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34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944">
                <a:tc vMerge="1">
                  <a:txBody>
                    <a:bodyPr/>
                    <a:lstStyle/>
                    <a:p>
                      <a:pPr algn="ctr"/>
                      <a:endParaRPr lang="zh-TW" altLang="en-US" sz="2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華康粗黑體" pitchFamily="49" charset="-120"/>
                        <a:ea typeface="華康粗黑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資料處理科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34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944">
                <a:tc vMerge="1">
                  <a:txBody>
                    <a:bodyPr/>
                    <a:lstStyle/>
                    <a:p>
                      <a:pPr algn="ctr"/>
                      <a:endParaRPr lang="en-US" altLang="zh-TW" sz="2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餐飲管理科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34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944">
                <a:tc vMerge="1">
                  <a:txBody>
                    <a:bodyPr/>
                    <a:lstStyle/>
                    <a:p>
                      <a:pPr algn="ctr"/>
                      <a:endParaRPr lang="en-US" altLang="zh-TW" sz="2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廣告設計科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34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944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實用技能學程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餐飲技術科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99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廣告技術科</a:t>
                      </a:r>
                      <a:endParaRPr lang="en-US" altLang="zh-TW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34</a:t>
                      </a:r>
                      <a:endParaRPr lang="en-US" altLang="zh-TW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99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商用資訊科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輪設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lang="en-US" altLang="zh-TW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34</a:t>
                      </a:r>
                      <a:endParaRPr lang="en-US" altLang="zh-TW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TextBox 76">
            <a:extLst>
              <a:ext uri="{FF2B5EF4-FFF2-40B4-BE49-F238E27FC236}">
                <a16:creationId xmlns:a16="http://schemas.microsoft.com/office/drawing/2014/main" id="{72E04F6C-0C88-4473-AD10-EF10D7112EE4}"/>
              </a:ext>
            </a:extLst>
          </p:cNvPr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3C4B5AC5-8A77-4E4A-AE8D-360D92B4B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5" y="-6912"/>
            <a:ext cx="1625207" cy="1800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6EA7E6E4-D2EC-491C-BCFC-B011E5BA0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0" y="1829470"/>
            <a:ext cx="1928330" cy="1800000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6766A387-8CDB-4E6C-8222-0C8618B7BA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1" y="3471753"/>
            <a:ext cx="1630133" cy="1800000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C7BB27A5-78DA-4232-91C6-E64CA9F770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05" y="620551"/>
            <a:ext cx="1630939" cy="1800000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C0C480A8-BFCC-4136-9F8B-C3600ABFD8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712" y="2626438"/>
            <a:ext cx="1851324" cy="1800000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1D725F05-3C83-49BA-B116-67DB480E4B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789" y="4851936"/>
            <a:ext cx="1711211" cy="1800000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DDCC9802-19E0-4E34-8F01-485E387339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0" y="5136603"/>
            <a:ext cx="118752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8564880" y="5384482"/>
            <a:ext cx="2773680" cy="1473518"/>
          </a:xfrm>
          <a:custGeom>
            <a:avLst/>
            <a:gdLst>
              <a:gd name="connsiteX0" fmla="*/ 2763520 w 5527040"/>
              <a:gd name="connsiteY0" fmla="*/ 0 h 2936240"/>
              <a:gd name="connsiteX1" fmla="*/ 5527040 w 5527040"/>
              <a:gd name="connsiteY1" fmla="*/ 2936240 h 2936240"/>
              <a:gd name="connsiteX2" fmla="*/ 4828988 w 5527040"/>
              <a:gd name="connsiteY2" fmla="*/ 2936240 h 2936240"/>
              <a:gd name="connsiteX3" fmla="*/ 2763520 w 5527040"/>
              <a:gd name="connsiteY3" fmla="*/ 741680 h 2936240"/>
              <a:gd name="connsiteX4" fmla="*/ 698052 w 5527040"/>
              <a:gd name="connsiteY4" fmla="*/ 2936240 h 2936240"/>
              <a:gd name="connsiteX5" fmla="*/ 0 w 5527040"/>
              <a:gd name="connsiteY5" fmla="*/ 2936240 h 2936240"/>
              <a:gd name="connsiteX6" fmla="*/ 2763520 w 5527040"/>
              <a:gd name="connsiteY6" fmla="*/ 0 h 293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7040" h="2936240">
                <a:moveTo>
                  <a:pt x="2763520" y="0"/>
                </a:moveTo>
                <a:lnTo>
                  <a:pt x="5527040" y="2936240"/>
                </a:lnTo>
                <a:lnTo>
                  <a:pt x="4828988" y="2936240"/>
                </a:lnTo>
                <a:lnTo>
                  <a:pt x="2763520" y="741680"/>
                </a:lnTo>
                <a:lnTo>
                  <a:pt x="698052" y="2936240"/>
                </a:lnTo>
                <a:lnTo>
                  <a:pt x="0" y="2936240"/>
                </a:lnTo>
                <a:lnTo>
                  <a:pt x="2763520" y="0"/>
                </a:ln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9497658" y="6375559"/>
            <a:ext cx="908124" cy="482441"/>
          </a:xfrm>
          <a:custGeom>
            <a:avLst/>
            <a:gdLst>
              <a:gd name="connsiteX0" fmla="*/ 2065468 w 4130936"/>
              <a:gd name="connsiteY0" fmla="*/ 0 h 2194560"/>
              <a:gd name="connsiteX1" fmla="*/ 4130936 w 4130936"/>
              <a:gd name="connsiteY1" fmla="*/ 2194560 h 2194560"/>
              <a:gd name="connsiteX2" fmla="*/ 0 w 4130936"/>
              <a:gd name="connsiteY2" fmla="*/ 2194560 h 2194560"/>
              <a:gd name="connsiteX3" fmla="*/ 2065468 w 4130936"/>
              <a:gd name="connsiteY3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0936" h="2194560">
                <a:moveTo>
                  <a:pt x="2065468" y="0"/>
                </a:moveTo>
                <a:lnTo>
                  <a:pt x="4130936" y="2194560"/>
                </a:lnTo>
                <a:lnTo>
                  <a:pt x="0" y="2194560"/>
                </a:lnTo>
                <a:lnTo>
                  <a:pt x="2065468" y="0"/>
                </a:lnTo>
                <a:close/>
              </a:path>
            </a:pathLst>
          </a:custGeom>
          <a:solidFill>
            <a:srgbClr val="DE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 flipV="1">
            <a:off x="220531" y="0"/>
            <a:ext cx="4219389" cy="2241551"/>
          </a:xfrm>
          <a:custGeom>
            <a:avLst/>
            <a:gdLst>
              <a:gd name="connsiteX0" fmla="*/ 2065468 w 4130936"/>
              <a:gd name="connsiteY0" fmla="*/ 0 h 2194560"/>
              <a:gd name="connsiteX1" fmla="*/ 4130936 w 4130936"/>
              <a:gd name="connsiteY1" fmla="*/ 2194560 h 2194560"/>
              <a:gd name="connsiteX2" fmla="*/ 0 w 4130936"/>
              <a:gd name="connsiteY2" fmla="*/ 2194560 h 2194560"/>
              <a:gd name="connsiteX3" fmla="*/ 2065468 w 4130936"/>
              <a:gd name="connsiteY3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0936" h="2194560">
                <a:moveTo>
                  <a:pt x="2065468" y="0"/>
                </a:moveTo>
                <a:lnTo>
                  <a:pt x="4130936" y="2194560"/>
                </a:lnTo>
                <a:lnTo>
                  <a:pt x="0" y="2194560"/>
                </a:lnTo>
                <a:lnTo>
                  <a:pt x="2065468" y="0"/>
                </a:lnTo>
                <a:close/>
              </a:path>
            </a:pathLst>
          </a:custGeom>
          <a:solidFill>
            <a:srgbClr val="DE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flipV="1">
            <a:off x="912913" y="0"/>
            <a:ext cx="4771429" cy="2534822"/>
          </a:xfrm>
          <a:custGeom>
            <a:avLst/>
            <a:gdLst>
              <a:gd name="connsiteX0" fmla="*/ 0 w 4130936"/>
              <a:gd name="connsiteY0" fmla="*/ 2194560 h 2194560"/>
              <a:gd name="connsiteX1" fmla="*/ 225015 w 4130936"/>
              <a:gd name="connsiteY1" fmla="*/ 2194560 h 2194560"/>
              <a:gd name="connsiteX2" fmla="*/ 2065468 w 4130936"/>
              <a:gd name="connsiteY2" fmla="*/ 239078 h 2194560"/>
              <a:gd name="connsiteX3" fmla="*/ 3905922 w 4130936"/>
              <a:gd name="connsiteY3" fmla="*/ 2194560 h 2194560"/>
              <a:gd name="connsiteX4" fmla="*/ 4130936 w 4130936"/>
              <a:gd name="connsiteY4" fmla="*/ 2194560 h 2194560"/>
              <a:gd name="connsiteX5" fmla="*/ 2065468 w 4130936"/>
              <a:gd name="connsiteY5" fmla="*/ 0 h 2194560"/>
              <a:gd name="connsiteX6" fmla="*/ 0 w 4130936"/>
              <a:gd name="connsiteY6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0936" h="2194560">
                <a:moveTo>
                  <a:pt x="0" y="2194560"/>
                </a:moveTo>
                <a:lnTo>
                  <a:pt x="225015" y="2194560"/>
                </a:lnTo>
                <a:lnTo>
                  <a:pt x="2065468" y="239078"/>
                </a:lnTo>
                <a:lnTo>
                  <a:pt x="3905922" y="2194560"/>
                </a:lnTo>
                <a:lnTo>
                  <a:pt x="4130936" y="2194560"/>
                </a:lnTo>
                <a:lnTo>
                  <a:pt x="2065468" y="0"/>
                </a:lnTo>
                <a:lnTo>
                  <a:pt x="0" y="2194560"/>
                </a:ln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912913" y="2153289"/>
            <a:ext cx="9971840" cy="1326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800"/>
              </a:spcBef>
              <a:buFont typeface="Arial" pitchFamily="34" charset="0"/>
              <a:buNone/>
              <a:defRPr sz="2600" b="1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173736" indent="-173736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402336" indent="-164592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630936" indent="-164592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859536" indent="-173736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</a:pPr>
            <a:r>
              <a:rPr kumimoji="0" lang="zh-TW" altLang="en-US" sz="6000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        敬請指教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1662"/>
            <a:ext cx="5029200" cy="242887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07" y="4576762"/>
            <a:ext cx="4991100" cy="2295525"/>
          </a:xfrm>
          <a:prstGeom prst="rect">
            <a:avLst/>
          </a:prstGeom>
        </p:spPr>
      </p:pic>
      <p:pic>
        <p:nvPicPr>
          <p:cNvPr id="16" name="Picture 2" descr="D:\work(工作資料櫃)\17.教務處(Office of Academic Affairs)\107學年度高級中等學校學習區免試入學計畫\完免招生1070315啟動\ycvsQRcod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320" y="3284299"/>
            <a:ext cx="2646680" cy="264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05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flipV="1">
            <a:off x="1730671" y="0"/>
            <a:ext cx="4492591" cy="2386690"/>
          </a:xfrm>
          <a:custGeom>
            <a:avLst/>
            <a:gdLst>
              <a:gd name="connsiteX0" fmla="*/ 2763520 w 5527040"/>
              <a:gd name="connsiteY0" fmla="*/ 0 h 2936240"/>
              <a:gd name="connsiteX1" fmla="*/ 5527040 w 5527040"/>
              <a:gd name="connsiteY1" fmla="*/ 2936240 h 2936240"/>
              <a:gd name="connsiteX2" fmla="*/ 4828988 w 5527040"/>
              <a:gd name="connsiteY2" fmla="*/ 2936240 h 2936240"/>
              <a:gd name="connsiteX3" fmla="*/ 2763520 w 5527040"/>
              <a:gd name="connsiteY3" fmla="*/ 741680 h 2936240"/>
              <a:gd name="connsiteX4" fmla="*/ 698052 w 5527040"/>
              <a:gd name="connsiteY4" fmla="*/ 2936240 h 2936240"/>
              <a:gd name="connsiteX5" fmla="*/ 0 w 5527040"/>
              <a:gd name="connsiteY5" fmla="*/ 2936240 h 2936240"/>
              <a:gd name="connsiteX6" fmla="*/ 2763520 w 5527040"/>
              <a:gd name="connsiteY6" fmla="*/ 0 h 293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7040" h="2936240">
                <a:moveTo>
                  <a:pt x="2763520" y="0"/>
                </a:moveTo>
                <a:lnTo>
                  <a:pt x="5527040" y="2936240"/>
                </a:lnTo>
                <a:lnTo>
                  <a:pt x="4828988" y="2936240"/>
                </a:lnTo>
                <a:lnTo>
                  <a:pt x="2763520" y="741680"/>
                </a:lnTo>
                <a:lnTo>
                  <a:pt x="698052" y="2936240"/>
                </a:lnTo>
                <a:lnTo>
                  <a:pt x="0" y="2936240"/>
                </a:lnTo>
                <a:lnTo>
                  <a:pt x="2763520" y="0"/>
                </a:lnTo>
                <a:close/>
              </a:path>
            </a:pathLst>
          </a:custGeom>
          <a:solidFill>
            <a:srgbClr val="DE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flipV="1">
            <a:off x="3241512" y="0"/>
            <a:ext cx="1470909" cy="781420"/>
          </a:xfrm>
          <a:custGeom>
            <a:avLst/>
            <a:gdLst>
              <a:gd name="connsiteX0" fmla="*/ 2065468 w 4130936"/>
              <a:gd name="connsiteY0" fmla="*/ 0 h 2194560"/>
              <a:gd name="connsiteX1" fmla="*/ 4130936 w 4130936"/>
              <a:gd name="connsiteY1" fmla="*/ 2194560 h 2194560"/>
              <a:gd name="connsiteX2" fmla="*/ 0 w 4130936"/>
              <a:gd name="connsiteY2" fmla="*/ 2194560 h 2194560"/>
              <a:gd name="connsiteX3" fmla="*/ 2065468 w 4130936"/>
              <a:gd name="connsiteY3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0936" h="2194560">
                <a:moveTo>
                  <a:pt x="2065468" y="0"/>
                </a:moveTo>
                <a:lnTo>
                  <a:pt x="4130936" y="2194560"/>
                </a:lnTo>
                <a:lnTo>
                  <a:pt x="0" y="2194560"/>
                </a:lnTo>
                <a:lnTo>
                  <a:pt x="2065468" y="0"/>
                </a:ln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6096000" y="4663440"/>
            <a:ext cx="4130936" cy="2194560"/>
          </a:xfrm>
          <a:custGeom>
            <a:avLst/>
            <a:gdLst>
              <a:gd name="connsiteX0" fmla="*/ 2065468 w 4130936"/>
              <a:gd name="connsiteY0" fmla="*/ 0 h 2194560"/>
              <a:gd name="connsiteX1" fmla="*/ 4130936 w 4130936"/>
              <a:gd name="connsiteY1" fmla="*/ 2194560 h 2194560"/>
              <a:gd name="connsiteX2" fmla="*/ 0 w 4130936"/>
              <a:gd name="connsiteY2" fmla="*/ 2194560 h 2194560"/>
              <a:gd name="connsiteX3" fmla="*/ 2065468 w 4130936"/>
              <a:gd name="connsiteY3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0936" h="2194560">
                <a:moveTo>
                  <a:pt x="2065468" y="0"/>
                </a:moveTo>
                <a:lnTo>
                  <a:pt x="4130936" y="2194560"/>
                </a:lnTo>
                <a:lnTo>
                  <a:pt x="0" y="2194560"/>
                </a:lnTo>
                <a:lnTo>
                  <a:pt x="2065468" y="0"/>
                </a:lnTo>
                <a:close/>
              </a:path>
            </a:pathLst>
          </a:custGeom>
          <a:solidFill>
            <a:srgbClr val="DE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6695440" y="4288790"/>
            <a:ext cx="4836160" cy="2569210"/>
          </a:xfrm>
          <a:custGeom>
            <a:avLst/>
            <a:gdLst>
              <a:gd name="connsiteX0" fmla="*/ 0 w 4130936"/>
              <a:gd name="connsiteY0" fmla="*/ 2194560 h 2194560"/>
              <a:gd name="connsiteX1" fmla="*/ 225015 w 4130936"/>
              <a:gd name="connsiteY1" fmla="*/ 2194560 h 2194560"/>
              <a:gd name="connsiteX2" fmla="*/ 2065468 w 4130936"/>
              <a:gd name="connsiteY2" fmla="*/ 239078 h 2194560"/>
              <a:gd name="connsiteX3" fmla="*/ 3905922 w 4130936"/>
              <a:gd name="connsiteY3" fmla="*/ 2194560 h 2194560"/>
              <a:gd name="connsiteX4" fmla="*/ 4130936 w 4130936"/>
              <a:gd name="connsiteY4" fmla="*/ 2194560 h 2194560"/>
              <a:gd name="connsiteX5" fmla="*/ 2065468 w 4130936"/>
              <a:gd name="connsiteY5" fmla="*/ 0 h 2194560"/>
              <a:gd name="connsiteX6" fmla="*/ 0 w 4130936"/>
              <a:gd name="connsiteY6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0936" h="2194560">
                <a:moveTo>
                  <a:pt x="0" y="2194560"/>
                </a:moveTo>
                <a:lnTo>
                  <a:pt x="225015" y="2194560"/>
                </a:lnTo>
                <a:lnTo>
                  <a:pt x="2065468" y="239078"/>
                </a:lnTo>
                <a:lnTo>
                  <a:pt x="3905922" y="2194560"/>
                </a:lnTo>
                <a:lnTo>
                  <a:pt x="4130936" y="2194560"/>
                </a:lnTo>
                <a:lnTo>
                  <a:pt x="2065468" y="0"/>
                </a:lnTo>
                <a:lnTo>
                  <a:pt x="0" y="2194560"/>
                </a:ln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76"/>
          <p:cNvSpPr txBox="1"/>
          <p:nvPr/>
        </p:nvSpPr>
        <p:spPr>
          <a:xfrm>
            <a:off x="1730671" y="2761348"/>
            <a:ext cx="9586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各科特色課程地圖</a:t>
            </a:r>
            <a:endParaRPr lang="en-US" altLang="zh-CN" sz="80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34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504" y="116633"/>
            <a:ext cx="8892480" cy="6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7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53139" y="853373"/>
            <a:ext cx="11638861" cy="12440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積極推動學生多項證照取得，近年來在乙級專業證照上不斷向上攀升，有多位學生取得兩張乙級證照、多張丙級證照。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目標為達到每兩位畢業生，就有</a:t>
            </a:r>
            <a:r>
              <a:rPr 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人取得乙級證照及多人取得兩張乙級證照。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本校畢業生平均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3~4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名學生即有一人取得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乙級証照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9493" y="205301"/>
            <a:ext cx="9424747" cy="6480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zh-TW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精進學生技能檢定，培育技職人才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1DB8BBE-8CAC-4EFA-B252-7C162BF2D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718" y="2706647"/>
            <a:ext cx="5928945" cy="406343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84DED16-C5AB-4AAB-9520-90D333123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2747930"/>
            <a:ext cx="5993283" cy="390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86336"/>
      </p:ext>
    </p:extLst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標題 3"/>
          <p:cNvSpPr txBox="1">
            <a:spLocks/>
          </p:cNvSpPr>
          <p:nvPr/>
        </p:nvSpPr>
        <p:spPr>
          <a:xfrm>
            <a:off x="337317" y="730138"/>
            <a:ext cx="7182420" cy="617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玉井工商同學的優秀表現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624840" y="1414164"/>
            <a:ext cx="2915687" cy="3352146"/>
            <a:chOff x="205681" y="1414164"/>
            <a:chExt cx="2915687" cy="3352146"/>
          </a:xfrm>
        </p:grpSpPr>
        <p:pic>
          <p:nvPicPr>
            <p:cNvPr id="14" name="Picture 4" descr="G:\YCVS_PTD\Desktop\107信豪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55" y="1414164"/>
              <a:ext cx="2677149" cy="2008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標題 3"/>
            <p:cNvSpPr txBox="1">
              <a:spLocks/>
            </p:cNvSpPr>
            <p:nvPr/>
          </p:nvSpPr>
          <p:spPr>
            <a:xfrm>
              <a:off x="205681" y="3506190"/>
              <a:ext cx="2915687" cy="126012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廣告技術科</a:t>
              </a:r>
              <a:endPara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商業廣告</a:t>
              </a:r>
              <a:endPara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(107</a:t>
              </a:r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全國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優勝</a:t>
              </a:r>
              <a:r>
                <a:rPr lang="en-US" altLang="zh-TW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4640520" y="1429044"/>
            <a:ext cx="2745523" cy="3352146"/>
            <a:chOff x="2951204" y="1414164"/>
            <a:chExt cx="2745523" cy="3352146"/>
          </a:xfrm>
        </p:grpSpPr>
        <p:pic>
          <p:nvPicPr>
            <p:cNvPr id="15" name="Picture 5" descr="G:\YCVS_PTD\Desktop\107冠媚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368" y="1414164"/>
              <a:ext cx="2520000" cy="2041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標題 3"/>
            <p:cNvSpPr txBox="1">
              <a:spLocks/>
            </p:cNvSpPr>
            <p:nvPr/>
          </p:nvSpPr>
          <p:spPr>
            <a:xfrm>
              <a:off x="2951204" y="3506190"/>
              <a:ext cx="2745523" cy="126012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餐飲技術科</a:t>
              </a:r>
              <a:endPara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烘焙</a:t>
              </a:r>
              <a:endPara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(107</a:t>
              </a:r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全國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優勝</a:t>
              </a:r>
              <a:r>
                <a:rPr lang="en-US" altLang="zh-TW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735032" y="1429044"/>
            <a:ext cx="2747241" cy="3337266"/>
            <a:chOff x="5780204" y="1429044"/>
            <a:chExt cx="2747241" cy="3337266"/>
          </a:xfrm>
        </p:grpSpPr>
        <p:pic>
          <p:nvPicPr>
            <p:cNvPr id="16" name="Picture 6" descr="G:\YCVS_PTD\Desktop\107靖茹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204" y="1429044"/>
              <a:ext cx="2672134" cy="200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標題 3"/>
            <p:cNvSpPr txBox="1">
              <a:spLocks/>
            </p:cNvSpPr>
            <p:nvPr/>
          </p:nvSpPr>
          <p:spPr>
            <a:xfrm>
              <a:off x="5781922" y="3506190"/>
              <a:ext cx="2745523" cy="126012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餐飲技術科</a:t>
              </a:r>
              <a:endPara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餐飲服務</a:t>
              </a:r>
              <a:endPara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(107</a:t>
              </a:r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全國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優勝</a:t>
              </a:r>
              <a:r>
                <a:rPr lang="en-US" altLang="zh-TW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標題 3"/>
          <p:cNvSpPr txBox="1">
            <a:spLocks/>
          </p:cNvSpPr>
          <p:nvPr/>
        </p:nvSpPr>
        <p:spPr>
          <a:xfrm>
            <a:off x="1282054" y="5008262"/>
            <a:ext cx="8999735" cy="1351898"/>
          </a:xfrm>
          <a:prstGeom prst="rect">
            <a:avLst/>
          </a:prstGeom>
          <a:solidFill>
            <a:srgbClr val="DE4B5D"/>
          </a:solidFill>
          <a:ln w="38100">
            <a:solidFill>
              <a:srgbClr val="DE4B5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全國技藝競賽佳績頻傳</a:t>
            </a:r>
          </a:p>
        </p:txBody>
      </p:sp>
    </p:spTree>
    <p:extLst>
      <p:ext uri="{BB962C8B-B14F-4D97-AF65-F5344CB8AC3E}">
        <p14:creationId xmlns:p14="http://schemas.microsoft.com/office/powerpoint/2010/main" val="73627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標題 3"/>
          <p:cNvSpPr txBox="1">
            <a:spLocks/>
          </p:cNvSpPr>
          <p:nvPr/>
        </p:nvSpPr>
        <p:spPr>
          <a:xfrm>
            <a:off x="209759" y="892620"/>
            <a:ext cx="7423051" cy="617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玉井工商同學的優秀表現</a:t>
            </a:r>
          </a:p>
        </p:txBody>
      </p:sp>
      <p:pic>
        <p:nvPicPr>
          <p:cNvPr id="15" name="Picture 2" descr="未提供相片說明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8" y="1547236"/>
            <a:ext cx="3735482" cy="210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可能是顯示的文字是「 108 全國高級中等學校108學年度 商業類學生技藝競賽 National High School Commercial Skills Competition Competition END 」的圖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23" y="1547236"/>
            <a:ext cx="3786126" cy="213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群組 15"/>
          <p:cNvGrpSpPr/>
          <p:nvPr/>
        </p:nvGrpSpPr>
        <p:grpSpPr>
          <a:xfrm>
            <a:off x="8591444" y="1604654"/>
            <a:ext cx="3132000" cy="3478774"/>
            <a:chOff x="8685190" y="1410725"/>
            <a:chExt cx="3132000" cy="3478774"/>
          </a:xfrm>
        </p:grpSpPr>
        <p:pic>
          <p:nvPicPr>
            <p:cNvPr id="17" name="Picture 2" descr="J:\work(工作資料櫃)\17.教務處(Office of Academic Affairs)\8.招生宣導及上下友校連結\入班宣導(國中端)\照片(簡報用)\108~109參加校外競賽\109全國技藝競賽得獎海報-全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225" t="13987" r="11245"/>
            <a:stretch/>
          </p:blipFill>
          <p:spPr bwMode="auto">
            <a:xfrm>
              <a:off x="8685190" y="1410725"/>
              <a:ext cx="3132000" cy="2095465"/>
            </a:xfrm>
            <a:prstGeom prst="rect">
              <a:avLst/>
            </a:prstGeom>
            <a:noFill/>
          </p:spPr>
        </p:pic>
        <p:sp>
          <p:nvSpPr>
            <p:cNvPr id="18" name="標題 3"/>
            <p:cNvSpPr txBox="1">
              <a:spLocks/>
            </p:cNvSpPr>
            <p:nvPr/>
          </p:nvSpPr>
          <p:spPr>
            <a:xfrm>
              <a:off x="8878428" y="3576528"/>
              <a:ext cx="2745523" cy="131297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餐飲技術科</a:t>
              </a:r>
              <a:endPara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餐飲服務</a:t>
              </a:r>
              <a:endPara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(109</a:t>
              </a:r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全國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優勝</a:t>
              </a:r>
              <a:r>
                <a:rPr lang="en-US" altLang="zh-TW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" name="標題 3"/>
          <p:cNvSpPr txBox="1">
            <a:spLocks/>
          </p:cNvSpPr>
          <p:nvPr/>
        </p:nvSpPr>
        <p:spPr>
          <a:xfrm>
            <a:off x="649565" y="4215382"/>
            <a:ext cx="2915687" cy="1260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資料處理科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會計資訊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(108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全國第三名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金手獎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標題 3"/>
          <p:cNvSpPr txBox="1">
            <a:spLocks/>
          </p:cNvSpPr>
          <p:nvPr/>
        </p:nvSpPr>
        <p:spPr>
          <a:xfrm>
            <a:off x="4717123" y="4215382"/>
            <a:ext cx="3081654" cy="1260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綜合高中餐飲學程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餐飲服務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(108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優勝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3"/>
          <p:cNvSpPr txBox="1">
            <a:spLocks/>
          </p:cNvSpPr>
          <p:nvPr/>
        </p:nvSpPr>
        <p:spPr>
          <a:xfrm>
            <a:off x="1455171" y="5506102"/>
            <a:ext cx="8999735" cy="1351898"/>
          </a:xfrm>
          <a:prstGeom prst="rect">
            <a:avLst/>
          </a:prstGeom>
          <a:solidFill>
            <a:srgbClr val="DE4B5D"/>
          </a:solidFill>
          <a:ln w="38100">
            <a:solidFill>
              <a:srgbClr val="DE4B5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全國技藝競賽佳績頻傳</a:t>
            </a:r>
          </a:p>
        </p:txBody>
      </p:sp>
    </p:spTree>
    <p:extLst>
      <p:ext uri="{BB962C8B-B14F-4D97-AF65-F5344CB8AC3E}">
        <p14:creationId xmlns:p14="http://schemas.microsoft.com/office/powerpoint/2010/main" val="164251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標題 3"/>
          <p:cNvSpPr txBox="1">
            <a:spLocks/>
          </p:cNvSpPr>
          <p:nvPr/>
        </p:nvSpPr>
        <p:spPr>
          <a:xfrm>
            <a:off x="337316" y="730138"/>
            <a:ext cx="6965851" cy="617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玉井工商同學的優秀表現</a:t>
            </a:r>
          </a:p>
        </p:txBody>
      </p:sp>
      <p:sp>
        <p:nvSpPr>
          <p:cNvPr id="16" name="標題 3"/>
          <p:cNvSpPr txBox="1">
            <a:spLocks/>
          </p:cNvSpPr>
          <p:nvPr/>
        </p:nvSpPr>
        <p:spPr>
          <a:xfrm>
            <a:off x="867349" y="4193131"/>
            <a:ext cx="2745523" cy="1312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電機科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工業配線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(108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優勝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 descr="未提供相片說明。">
            <a:extLst>
              <a:ext uri="{FF2B5EF4-FFF2-40B4-BE49-F238E27FC236}">
                <a16:creationId xmlns:a16="http://schemas.microsoft.com/office/drawing/2014/main" id="{07994A20-4021-42CB-9483-0E66551F6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8" y="1592849"/>
            <a:ext cx="3427112" cy="25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未提供相片說明。">
            <a:extLst>
              <a:ext uri="{FF2B5EF4-FFF2-40B4-BE49-F238E27FC236}">
                <a16:creationId xmlns:a16="http://schemas.microsoft.com/office/drawing/2014/main" id="{8BD05A28-399C-40A7-862A-6F65AEFB0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72" y="1592849"/>
            <a:ext cx="3311519" cy="248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標題 3">
            <a:extLst>
              <a:ext uri="{FF2B5EF4-FFF2-40B4-BE49-F238E27FC236}">
                <a16:creationId xmlns:a16="http://schemas.microsoft.com/office/drawing/2014/main" id="{E34C480F-DDE0-4921-B22F-8D4B55381682}"/>
              </a:ext>
            </a:extLst>
          </p:cNvPr>
          <p:cNvSpPr txBox="1">
            <a:spLocks/>
          </p:cNvSpPr>
          <p:nvPr/>
        </p:nvSpPr>
        <p:spPr>
          <a:xfrm>
            <a:off x="4879210" y="4190944"/>
            <a:ext cx="2883376" cy="1312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電機科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室內配線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(108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Picture 8" descr="國立玉井高級工商職業學校-教學單位-資料處理科-最新消息">
            <a:extLst>
              <a:ext uri="{FF2B5EF4-FFF2-40B4-BE49-F238E27FC236}">
                <a16:creationId xmlns:a16="http://schemas.microsoft.com/office/drawing/2014/main" id="{4BF3AF3C-D1AD-4047-A57F-70312550B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95" y="753890"/>
            <a:ext cx="1868964" cy="332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標題 3">
            <a:extLst>
              <a:ext uri="{FF2B5EF4-FFF2-40B4-BE49-F238E27FC236}">
                <a16:creationId xmlns:a16="http://schemas.microsoft.com/office/drawing/2014/main" id="{F9A339DB-AC3A-47D9-B4B4-A28DFB9BD216}"/>
              </a:ext>
            </a:extLst>
          </p:cNvPr>
          <p:cNvSpPr txBox="1">
            <a:spLocks/>
          </p:cNvSpPr>
          <p:nvPr/>
        </p:nvSpPr>
        <p:spPr>
          <a:xfrm>
            <a:off x="8401535" y="4164469"/>
            <a:ext cx="2745523" cy="1312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資料處理科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(109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優勝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標題 3">
            <a:extLst>
              <a:ext uri="{FF2B5EF4-FFF2-40B4-BE49-F238E27FC236}">
                <a16:creationId xmlns:a16="http://schemas.microsoft.com/office/drawing/2014/main" id="{891AC07A-7FC5-4E74-BE71-2D273C411AB5}"/>
              </a:ext>
            </a:extLst>
          </p:cNvPr>
          <p:cNvSpPr txBox="1">
            <a:spLocks/>
          </p:cNvSpPr>
          <p:nvPr/>
        </p:nvSpPr>
        <p:spPr>
          <a:xfrm>
            <a:off x="1500245" y="5485802"/>
            <a:ext cx="8999735" cy="1351898"/>
          </a:xfrm>
          <a:prstGeom prst="rect">
            <a:avLst/>
          </a:prstGeom>
          <a:solidFill>
            <a:srgbClr val="DE4B5D"/>
          </a:solidFill>
          <a:ln w="38100">
            <a:solidFill>
              <a:srgbClr val="DE4B5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全國技藝競賽佳績頻傳</a:t>
            </a:r>
          </a:p>
        </p:txBody>
      </p:sp>
    </p:spTree>
    <p:extLst>
      <p:ext uri="{BB962C8B-B14F-4D97-AF65-F5344CB8AC3E}">
        <p14:creationId xmlns:p14="http://schemas.microsoft.com/office/powerpoint/2010/main" val="135510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黑红简约商务通用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11234</TotalTime>
  <Words>2009</Words>
  <Application>Microsoft Office PowerPoint</Application>
  <PresentationFormat>寬螢幕</PresentationFormat>
  <Paragraphs>452</Paragraphs>
  <Slides>30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0" baseType="lpstr">
      <vt:lpstr>等线</vt:lpstr>
      <vt:lpstr>微软雅黑</vt:lpstr>
      <vt:lpstr>YahooSans VF</vt:lpstr>
      <vt:lpstr>思源黑體</vt:lpstr>
      <vt:lpstr>微軟正黑體</vt:lpstr>
      <vt:lpstr>Arial</vt:lpstr>
      <vt:lpstr>Calibri</vt:lpstr>
      <vt:lpstr>Calibri Light</vt:lpstr>
      <vt:lpstr>Wingdings</vt:lpstr>
      <vt:lpstr>Office 主题</vt:lpstr>
      <vt:lpstr>PowerPoint 簡報</vt:lpstr>
      <vt:lpstr>PowerPoint 簡報</vt:lpstr>
      <vt:lpstr>114學年度 開設班別</vt:lpstr>
      <vt:lpstr>PowerPoint 簡報</vt:lpstr>
      <vt:lpstr>PowerPoint 簡報</vt:lpstr>
      <vt:lpstr>精進學生技能檢定，培育技職人才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提供豐厚資源支持，鼓勵學子就近入學</vt:lpstr>
      <vt:lpstr>在地優質的技術型高中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优品PPT</dc:creator>
  <cp:keywords>http:/www.ypppt.com</cp:keywords>
  <cp:lastModifiedBy>User</cp:lastModifiedBy>
  <cp:revision>149</cp:revision>
  <dcterms:created xsi:type="dcterms:W3CDTF">2017-07-12T02:15:00Z</dcterms:created>
  <dcterms:modified xsi:type="dcterms:W3CDTF">2025-04-16T00:43:34Z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